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263" r:id="rId3"/>
    <p:sldId id="265" r:id="rId4"/>
    <p:sldId id="315" r:id="rId5"/>
    <p:sldId id="257" r:id="rId6"/>
    <p:sldId id="260" r:id="rId7"/>
    <p:sldId id="258" r:id="rId8"/>
    <p:sldId id="271" r:id="rId9"/>
    <p:sldId id="272" r:id="rId10"/>
    <p:sldId id="273" r:id="rId11"/>
    <p:sldId id="274" r:id="rId12"/>
    <p:sldId id="266" r:id="rId13"/>
    <p:sldId id="262" r:id="rId14"/>
    <p:sldId id="276" r:id="rId15"/>
    <p:sldId id="277" r:id="rId16"/>
    <p:sldId id="278" r:id="rId17"/>
    <p:sldId id="279" r:id="rId18"/>
    <p:sldId id="280" r:id="rId19"/>
    <p:sldId id="281" r:id="rId20"/>
    <p:sldId id="282" r:id="rId21"/>
    <p:sldId id="283" r:id="rId22"/>
    <p:sldId id="284" r:id="rId23"/>
    <p:sldId id="285" r:id="rId24"/>
    <p:sldId id="267" r:id="rId25"/>
    <p:sldId id="259" r:id="rId26"/>
    <p:sldId id="286" r:id="rId27"/>
    <p:sldId id="287" r:id="rId28"/>
    <p:sldId id="291" r:id="rId29"/>
    <p:sldId id="292" r:id="rId30"/>
    <p:sldId id="293" r:id="rId31"/>
    <p:sldId id="294" r:id="rId32"/>
    <p:sldId id="295" r:id="rId33"/>
    <p:sldId id="316" r:id="rId34"/>
    <p:sldId id="298" r:id="rId35"/>
    <p:sldId id="296" r:id="rId36"/>
    <p:sldId id="301" r:id="rId37"/>
    <p:sldId id="302" r:id="rId38"/>
    <p:sldId id="304" r:id="rId39"/>
    <p:sldId id="306" r:id="rId40"/>
    <p:sldId id="307" r:id="rId41"/>
    <p:sldId id="308" r:id="rId42"/>
    <p:sldId id="309" r:id="rId43"/>
    <p:sldId id="310" r:id="rId44"/>
    <p:sldId id="311" r:id="rId45"/>
    <p:sldId id="312" r:id="rId46"/>
    <p:sldId id="313" r:id="rId47"/>
    <p:sldId id="314" r:id="rId48"/>
    <p:sldId id="268" r:id="rId49"/>
    <p:sldId id="270" r:id="rId50"/>
    <p:sldId id="269"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0" autoAdjust="0"/>
    <p:restoredTop sz="69499" autoAdjust="0"/>
  </p:normalViewPr>
  <p:slideViewPr>
    <p:cSldViewPr>
      <p:cViewPr>
        <p:scale>
          <a:sx n="56" d="100"/>
          <a:sy n="56" d="100"/>
        </p:scale>
        <p:origin x="-185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3720ED-3896-471F-90AA-CA1B6FDF63C2}" type="datetimeFigureOut">
              <a:rPr lang="en-US" smtClean="0"/>
              <a:t>7/7/2016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A8FC80-EF69-4465-8D27-06B8BE478C60}" type="slidenum">
              <a:rPr lang="en-US" smtClean="0"/>
              <a:t>‹#›</a:t>
            </a:fld>
            <a:endParaRPr lang="en-US"/>
          </a:p>
        </p:txBody>
      </p:sp>
    </p:spTree>
    <p:extLst>
      <p:ext uri="{BB962C8B-B14F-4D97-AF65-F5344CB8AC3E}">
        <p14:creationId xmlns:p14="http://schemas.microsoft.com/office/powerpoint/2010/main" val="1344922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vpn.lib.ucdavis.edu/doi/10.1111/j.1525-1470.2005.22303.x/,DanaInfo=onlinelibrary.wiley.com+full"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youtu.be/iuYxGtuBSgk?t=8m3s"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vpn.lib.ucdavis.edu/pubmedhealth/,DanaInfo=www.ncbi.nlm.nih.gov+PMHT0022584"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ted.com/talks/guy_winch_the_case_for_emotional_hygiene?language=e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defTabSz="914315">
              <a:defRPr/>
            </a:pPr>
            <a:r>
              <a:rPr lang="en-US" dirty="0" smtClean="0"/>
              <a:t>Dr. Winch</a:t>
            </a:r>
            <a:r>
              <a:rPr lang="en-US" baseline="0" dirty="0" smtClean="0"/>
              <a:t> will introduce emotional first aid.</a:t>
            </a:r>
          </a:p>
          <a:p>
            <a:pPr marL="0" lvl="1" defTabSz="914315">
              <a:defRPr/>
            </a:pPr>
            <a:endParaRPr lang="en-US" dirty="0" smtClean="0"/>
          </a:p>
          <a:p>
            <a:pPr marL="0" lvl="1" defTabSz="914315">
              <a:defRPr/>
            </a:pPr>
            <a:r>
              <a:rPr lang="en-US" dirty="0" smtClean="0"/>
              <a:t>Play 1:21-3:24</a:t>
            </a:r>
          </a:p>
          <a:p>
            <a:pPr marL="0" lvl="1" defTabSz="914315">
              <a:defRPr/>
            </a:pPr>
            <a:endParaRPr lang="en-US" dirty="0" smtClean="0"/>
          </a:p>
          <a:p>
            <a:pPr marL="0" lvl="1" defTabSz="914315">
              <a:defRPr/>
            </a:pPr>
            <a:r>
              <a:rPr lang="en-US" b="1" u="sng" dirty="0" smtClean="0"/>
              <a:t>Explain clip!</a:t>
            </a:r>
          </a:p>
          <a:p>
            <a:pPr marL="0" lvl="1" defTabSz="914315">
              <a:defRPr/>
            </a:pPr>
            <a:endParaRPr lang="en-US" dirty="0" smtClean="0"/>
          </a:p>
          <a:p>
            <a:pPr marL="0" lvl="1" defTabSz="914315">
              <a:defRPr/>
            </a:pPr>
            <a:r>
              <a:rPr lang="en-US" dirty="0" smtClean="0"/>
              <a:t>This is a story about a young child which illustrates</a:t>
            </a:r>
            <a:r>
              <a:rPr lang="en-US" baseline="0" dirty="0" smtClean="0"/>
              <a:t> how our society </a:t>
            </a:r>
            <a:r>
              <a:rPr lang="en-US" dirty="0" smtClean="0"/>
              <a:t>prioritizes physical health over mental (psychological/emotional) health or hygiene</a:t>
            </a:r>
          </a:p>
          <a:p>
            <a:endParaRPr lang="en-US" dirty="0" smtClean="0"/>
          </a:p>
          <a:p>
            <a:r>
              <a:rPr lang="en-US" dirty="0" smtClean="0"/>
              <a:t>-will now take important idea of mental health and bring it to the community we serve</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defTabSz="914315">
              <a:defRPr/>
            </a:pPr>
            <a:r>
              <a:rPr lang="en-US" u="sng" dirty="0" smtClean="0"/>
              <a:t>-Article in Journal of the European Academy of Dermatology and </a:t>
            </a:r>
            <a:r>
              <a:rPr lang="en-US" u="sng" dirty="0" err="1" smtClean="0"/>
              <a:t>Venerology</a:t>
            </a:r>
            <a:r>
              <a:rPr lang="en-US" u="sng" dirty="0" smtClean="0"/>
              <a:t> in Jan 2015</a:t>
            </a:r>
          </a:p>
          <a:p>
            <a:pPr defTabSz="914315">
              <a:defRPr/>
            </a:pPr>
            <a:r>
              <a:rPr lang="en-US" dirty="0" smtClean="0"/>
              <a:t>-Hypothesis: 1. Mental distress 2. Mental health more impact </a:t>
            </a:r>
            <a:r>
              <a:rPr lang="en-US" dirty="0" err="1" smtClean="0"/>
              <a:t>HRQoL</a:t>
            </a:r>
            <a:r>
              <a:rPr lang="en-US" dirty="0" smtClean="0"/>
              <a:t> than clinician assessed severity 3. Management of </a:t>
            </a:r>
            <a:r>
              <a:rPr lang="en-US" dirty="0" err="1" smtClean="0"/>
              <a:t>dz</a:t>
            </a:r>
            <a:r>
              <a:rPr lang="en-US" dirty="0" smtClean="0"/>
              <a:t> depends on mental health status</a:t>
            </a:r>
          </a:p>
          <a:p>
            <a:pPr defTabSz="914315">
              <a:defRPr/>
            </a:pPr>
            <a:r>
              <a:rPr lang="en-US" dirty="0" smtClean="0"/>
              <a:t>-Cross sectional study comprised of 84 patients with moderate to severe psoriasis (self assessed Psoriasis Area and Severity Index-PASI) who were evaluated on chronic stress, burnout experience, depression, and quality of life </a:t>
            </a:r>
          </a:p>
          <a:p>
            <a:pPr defTabSz="914315">
              <a:defRPr/>
            </a:pPr>
            <a:r>
              <a:rPr lang="en-US" dirty="0" smtClean="0"/>
              <a:t>-Excluded if arthritic, known psych </a:t>
            </a:r>
            <a:r>
              <a:rPr lang="en-US" dirty="0" err="1" smtClean="0"/>
              <a:t>dz</a:t>
            </a:r>
            <a:r>
              <a:rPr lang="en-US" dirty="0" smtClean="0"/>
              <a:t> or other chronic </a:t>
            </a:r>
            <a:r>
              <a:rPr lang="en-US" dirty="0" err="1" smtClean="0"/>
              <a:t>dz</a:t>
            </a:r>
            <a:endParaRPr lang="en-US" dirty="0" smtClean="0"/>
          </a:p>
          <a:p>
            <a:r>
              <a:rPr lang="en-US" dirty="0" smtClean="0"/>
              <a:t>-Used Trier Inventory for the Assessment of Chronic Stress, </a:t>
            </a:r>
            <a:r>
              <a:rPr lang="en-US" dirty="0" err="1" smtClean="0"/>
              <a:t>Shirom</a:t>
            </a:r>
            <a:r>
              <a:rPr lang="en-US" dirty="0" smtClean="0"/>
              <a:t> </a:t>
            </a:r>
            <a:r>
              <a:rPr lang="en-US" dirty="0" err="1" smtClean="0"/>
              <a:t>Melamed</a:t>
            </a:r>
            <a:r>
              <a:rPr lang="en-US" dirty="0" smtClean="0"/>
              <a:t> Burnout Measure, Patient Health Questionnaire (PHQ-D), Dermatology Life Quality Index (DLQI) and Short Form Health Survey</a:t>
            </a:r>
          </a:p>
          <a:p>
            <a:r>
              <a:rPr lang="en-US" dirty="0" smtClean="0"/>
              <a:t>CONCLUSIONS: </a:t>
            </a:r>
          </a:p>
          <a:p>
            <a:pPr marL="228579" indent="-228579">
              <a:buAutoNum type="arabicPeriod"/>
            </a:pPr>
            <a:r>
              <a:rPr lang="en-US" dirty="0" smtClean="0"/>
              <a:t>Psoriasis low QOL similar to CHF and cancer but areas of shame, low self-esteem and retreat from social engagement concerning</a:t>
            </a:r>
          </a:p>
          <a:p>
            <a:pPr marL="228579" indent="-228579" defTabSz="914315">
              <a:buFontTx/>
              <a:buAutoNum type="arabicPeriod"/>
              <a:defRPr/>
            </a:pPr>
            <a:r>
              <a:rPr lang="en-US" dirty="0" smtClean="0"/>
              <a:t>low decrease in PASI &lt;75% by the time they were discharged had a lower baseline QOL and more symptoms of depression, chronic stress and burnout compared to those who had a &gt;75% improvement in PASI (WHAT?!?!).  This means a poor QOL may adversely affect treatment success. </a:t>
            </a:r>
          </a:p>
          <a:p>
            <a:pPr marL="228579" indent="-228579" defTabSz="914315">
              <a:buFontTx/>
              <a:buAutoNum type="arabicPeriod"/>
              <a:defRPr/>
            </a:pPr>
            <a:r>
              <a:rPr lang="en-US" dirty="0" smtClean="0"/>
              <a:t>Data suggests “Perceived symptom severity rather than a high PASI was associated with impaired personal well-being [QOL].” Objective assessment not as predictive of current state; pt subjective assessment is more predictive.</a:t>
            </a:r>
          </a:p>
          <a:p>
            <a:pPr marL="228579" indent="-228579" defTabSz="914315">
              <a:defRPr/>
            </a:pPr>
            <a:r>
              <a:rPr lang="en-US" dirty="0" smtClean="0"/>
              <a:t>-LIMITATION: 2/2 cross sectional design not able to state causal relationship existence b/w psoriasis and mental health but depressive symptoms present in these patients.</a:t>
            </a:r>
          </a:p>
          <a:p>
            <a:pPr marL="228579" indent="-228579" defTabSz="914315">
              <a:defRPr/>
            </a:pPr>
            <a:r>
              <a:rPr lang="en-US" b="1" u="sng" dirty="0" smtClean="0"/>
              <a:t>***We NEED a MULTIDIMENSIONAL approach to management of psoriasis. Patients with low QOL and poor mental health benefit less from </a:t>
            </a:r>
            <a:r>
              <a:rPr lang="en-US" b="1" u="sng" dirty="0" err="1" smtClean="0"/>
              <a:t>derm</a:t>
            </a:r>
            <a:r>
              <a:rPr lang="en-US" b="1" u="sng" dirty="0" smtClean="0"/>
              <a:t> rehab than those psoriatic patients with good mental health. Therapeutic approaches should focus on </a:t>
            </a:r>
            <a:r>
              <a:rPr lang="en-US" b="1" u="sng" dirty="0" err="1" smtClean="0"/>
              <a:t>dz</a:t>
            </a:r>
            <a:r>
              <a:rPr lang="en-US" b="1" u="sng" dirty="0" smtClean="0"/>
              <a:t> perception and coping.***</a:t>
            </a:r>
          </a:p>
          <a:p>
            <a:pPr marL="228579" indent="-228579">
              <a:buAutoNum type="arabicPeriod"/>
            </a:pPr>
            <a:endParaRPr lang="en-US" dirty="0" smtClean="0"/>
          </a:p>
          <a:p>
            <a:pPr>
              <a:buFont typeface="Arial" pitchFamily="34" charset="0"/>
              <a:buChar char="•"/>
            </a:pPr>
            <a:r>
              <a:rPr lang="en-US" u="sng" dirty="0" smtClean="0"/>
              <a:t>Burnout Syndrome</a:t>
            </a:r>
            <a:r>
              <a:rPr lang="en-US" dirty="0" smtClean="0"/>
              <a:t>: reaction to continuous mental stress manifesting as emotional exhaustion, cognitive weariness, and physical fatigue which leads to a steady drain of coping resources</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15">
              <a:defRPr/>
            </a:pPr>
            <a:r>
              <a:rPr lang="en-US" sz="1000" dirty="0"/>
              <a:t>-</a:t>
            </a:r>
            <a:r>
              <a:rPr lang="en-US" sz="1000" dirty="0" err="1"/>
              <a:t>Acta</a:t>
            </a:r>
            <a:r>
              <a:rPr lang="en-US" sz="1000" dirty="0"/>
              <a:t> </a:t>
            </a:r>
            <a:r>
              <a:rPr lang="en-US" sz="1000" dirty="0" err="1"/>
              <a:t>Dermato-Venereologica</a:t>
            </a:r>
            <a:r>
              <a:rPr lang="en-US" sz="1000" dirty="0"/>
              <a:t>: international peer reviewed journal for clinical and research in dermatology and </a:t>
            </a:r>
            <a:r>
              <a:rPr lang="en-US" sz="1000" dirty="0" err="1"/>
              <a:t>venereology</a:t>
            </a:r>
            <a:r>
              <a:rPr lang="en-US" sz="1000" dirty="0"/>
              <a:t>. </a:t>
            </a:r>
          </a:p>
          <a:p>
            <a:pPr defTabSz="914315">
              <a:defRPr/>
            </a:pPr>
            <a:r>
              <a:rPr lang="en-US" sz="1000" dirty="0"/>
              <a:t>-2014</a:t>
            </a:r>
          </a:p>
          <a:p>
            <a:pPr defTabSz="914315">
              <a:defRPr/>
            </a:pPr>
            <a:r>
              <a:rPr lang="en-US" sz="1000" dirty="0"/>
              <a:t>-Controlled, cross-sectional study of 119 pts (96 with </a:t>
            </a:r>
            <a:r>
              <a:rPr lang="en-US" sz="1000" dirty="0" err="1"/>
              <a:t>Vitiligo</a:t>
            </a:r>
            <a:r>
              <a:rPr lang="en-US" sz="1000" dirty="0"/>
              <a:t> and 23 controls-friends/relatives accompanying pts all aged 18-67y/o) 35 male and 61 females (most adult onset and average 17 yrs of having </a:t>
            </a:r>
            <a:r>
              <a:rPr lang="en-US" sz="1000" dirty="0" err="1"/>
              <a:t>dz</a:t>
            </a:r>
            <a:r>
              <a:rPr lang="en-US" sz="1000" dirty="0"/>
              <a:t>) Germany in 2012</a:t>
            </a:r>
          </a:p>
          <a:p>
            <a:pPr defTabSz="914315">
              <a:defRPr/>
            </a:pPr>
            <a:r>
              <a:rPr lang="en-US" sz="1000" dirty="0"/>
              <a:t>-Dermatology Life Quality Index (DLQI), Adjustment to Chronic Skin Disorders Questionnaire (ACS), Beck Depression Inventory (BDI) and additional questions to explore quality of life (</a:t>
            </a:r>
            <a:r>
              <a:rPr lang="en-US" sz="1000" dirty="0" err="1"/>
              <a:t>QoL</a:t>
            </a:r>
            <a:r>
              <a:rPr lang="en-US" sz="1000" dirty="0"/>
              <a:t>), coping, depression and stigmatization</a:t>
            </a:r>
          </a:p>
          <a:p>
            <a:pPr defTabSz="914315">
              <a:defRPr/>
            </a:pPr>
            <a:r>
              <a:rPr lang="en-US" sz="1000" dirty="0"/>
              <a:t>CONCLUSIONS:</a:t>
            </a:r>
          </a:p>
          <a:p>
            <a:pPr defTabSz="914315">
              <a:defRPr/>
            </a:pPr>
            <a:r>
              <a:rPr lang="en-US" sz="1000" dirty="0"/>
              <a:t>- </a:t>
            </a:r>
            <a:r>
              <a:rPr lang="en-US" sz="1000" dirty="0" err="1"/>
              <a:t>Vitiligo</a:t>
            </a:r>
            <a:r>
              <a:rPr lang="en-US" sz="1000" dirty="0"/>
              <a:t> patient scored higher on all questionnaires than controls (DLQI = 4.9/1.6, ACS-social anxiety/avoidance = 36.9/22.1, ACS-helplessness = 27.3/16.0, ACS-anxious-depressive mood = 19.4/15.6), </a:t>
            </a:r>
            <a:r>
              <a:rPr lang="en-US" sz="1000" u="sng" dirty="0"/>
              <a:t>except</a:t>
            </a:r>
            <a:r>
              <a:rPr lang="en-US" sz="1000" dirty="0"/>
              <a:t> BDI (6.8/7.3).</a:t>
            </a:r>
          </a:p>
          <a:p>
            <a:r>
              <a:rPr lang="en-US" sz="1000" dirty="0"/>
              <a:t>-</a:t>
            </a:r>
            <a:r>
              <a:rPr lang="en-US" sz="1000" dirty="0" err="1"/>
              <a:t>Stigmatisation</a:t>
            </a:r>
            <a:r>
              <a:rPr lang="en-US" sz="1000" dirty="0"/>
              <a:t>: 87/96 patients (90%) reported questions/approaches, 23/96 (24%) experienced nasty comments. </a:t>
            </a:r>
          </a:p>
          <a:p>
            <a:r>
              <a:rPr lang="en-US" sz="1000" dirty="0"/>
              <a:t>-64/96 (66.7%) had avoided situations because of </a:t>
            </a:r>
            <a:r>
              <a:rPr lang="en-US" sz="1000" dirty="0" err="1"/>
              <a:t>vitiligo</a:t>
            </a:r>
            <a:r>
              <a:rPr lang="en-US" sz="1000" dirty="0"/>
              <a:t> or concealed their white spots. </a:t>
            </a:r>
          </a:p>
          <a:p>
            <a:r>
              <a:rPr lang="en-US" sz="1000" dirty="0"/>
              <a:t>-60/96 (62.5%) implied psychological stress as influential on disease’s course. </a:t>
            </a:r>
          </a:p>
          <a:p>
            <a:pPr defTabSz="914315">
              <a:defRPr/>
            </a:pPr>
            <a:r>
              <a:rPr lang="en-US" sz="1000" dirty="0"/>
              <a:t>***</a:t>
            </a:r>
            <a:r>
              <a:rPr lang="en-US" sz="1000" dirty="0" err="1"/>
              <a:t>Vitiligo</a:t>
            </a:r>
            <a:r>
              <a:rPr lang="en-US" sz="1000" dirty="0"/>
              <a:t> worsens QOL and lead to increased anxiousness, helplessness, and anxious-depressiveness but NOT depression. </a:t>
            </a:r>
          </a:p>
          <a:p>
            <a:pPr defTabSz="914315">
              <a:defRPr/>
            </a:pPr>
            <a:r>
              <a:rPr lang="en-US" sz="1000" b="1" u="sng" dirty="0"/>
              <a:t>“…counseling should be considered in guiding these patients.”</a:t>
            </a:r>
          </a:p>
          <a:p>
            <a:endParaRPr lang="en-US" sz="1000"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15">
              <a:defRPr/>
            </a:pPr>
            <a:r>
              <a:rPr lang="en-US" dirty="0" smtClean="0"/>
              <a:t>-</a:t>
            </a:r>
            <a:r>
              <a:rPr lang="en-US" dirty="0" err="1" smtClean="0"/>
              <a:t>Acta</a:t>
            </a:r>
            <a:r>
              <a:rPr lang="en-US" dirty="0" smtClean="0"/>
              <a:t> </a:t>
            </a:r>
            <a:r>
              <a:rPr lang="en-US" dirty="0" err="1" smtClean="0"/>
              <a:t>Dermato-Venereologica</a:t>
            </a:r>
            <a:r>
              <a:rPr lang="en-US" dirty="0" smtClean="0"/>
              <a:t>: international peer reviewed journal for clinical and research in dermatology and </a:t>
            </a:r>
            <a:r>
              <a:rPr lang="en-US" dirty="0" err="1" smtClean="0"/>
              <a:t>venereology</a:t>
            </a:r>
            <a:r>
              <a:rPr lang="en-US" dirty="0" smtClean="0"/>
              <a:t>. </a:t>
            </a:r>
          </a:p>
          <a:p>
            <a:pPr defTabSz="914315">
              <a:defRPr/>
            </a:pPr>
            <a:r>
              <a:rPr lang="en-US" dirty="0" smtClean="0"/>
              <a:t>-2014</a:t>
            </a:r>
          </a:p>
          <a:p>
            <a:pPr defTabSz="914315">
              <a:defRPr/>
            </a:pPr>
            <a:r>
              <a:rPr lang="en-US" dirty="0" smtClean="0"/>
              <a:t>-</a:t>
            </a:r>
            <a:r>
              <a:rPr lang="en-US" dirty="0" smtClean="0">
                <a:solidFill>
                  <a:srgbClr val="FF0000"/>
                </a:solidFill>
              </a:rPr>
              <a:t>Controlled, cross-sectional cohort study </a:t>
            </a:r>
            <a:r>
              <a:rPr lang="en-US" dirty="0" smtClean="0"/>
              <a:t>of 119 pts (96 with </a:t>
            </a:r>
            <a:r>
              <a:rPr lang="en-US" dirty="0" err="1" smtClean="0"/>
              <a:t>Vitiligo</a:t>
            </a:r>
            <a:r>
              <a:rPr lang="en-US" dirty="0" smtClean="0"/>
              <a:t> and 23 controls-friends/relatives accompanying pts all aged 18-67y/o) 35 male and 61 females (most adult onset and average 17 yrs of having </a:t>
            </a:r>
            <a:r>
              <a:rPr lang="en-US" dirty="0" err="1" smtClean="0"/>
              <a:t>dz</a:t>
            </a:r>
            <a:r>
              <a:rPr lang="en-US" dirty="0" smtClean="0"/>
              <a:t>) Germany in 2012</a:t>
            </a:r>
          </a:p>
          <a:p>
            <a:pPr defTabSz="914315">
              <a:defRPr/>
            </a:pPr>
            <a:r>
              <a:rPr lang="en-US" dirty="0" smtClean="0"/>
              <a:t>-Dermatology Life Quality Index (DLQI), Adjustment to Chronic Skin Disorders Questionnaire (ACS), Beck Depression Inventory (BDI) and additional questions to explore quality of life (</a:t>
            </a:r>
            <a:r>
              <a:rPr lang="en-US" dirty="0" err="1" smtClean="0"/>
              <a:t>QoL</a:t>
            </a:r>
            <a:r>
              <a:rPr lang="en-US" dirty="0" smtClean="0"/>
              <a:t>), coping, depression and stigmatization</a:t>
            </a:r>
          </a:p>
          <a:p>
            <a:pPr defTabSz="914315">
              <a:defRPr/>
            </a:pPr>
            <a:r>
              <a:rPr lang="en-US" dirty="0" smtClean="0"/>
              <a:t>CONCLUSIONS:</a:t>
            </a:r>
          </a:p>
          <a:p>
            <a:pPr defTabSz="914315">
              <a:defRPr/>
            </a:pPr>
            <a:r>
              <a:rPr lang="en-US" dirty="0" smtClean="0"/>
              <a:t>- </a:t>
            </a:r>
            <a:r>
              <a:rPr lang="en-US" dirty="0" err="1" smtClean="0"/>
              <a:t>Vitiligo</a:t>
            </a:r>
            <a:r>
              <a:rPr lang="en-US" dirty="0" smtClean="0"/>
              <a:t> patient scored higher on all questionnaires than controls (DLQI = 4.9/1.6, ACS-social anxiety/avoidance = 36.9/22.1, ACS-helplessness = 27.3/16.0, ACS-anxious-depressive mood = 19.4/15.6), </a:t>
            </a:r>
            <a:r>
              <a:rPr lang="en-US" u="sng" dirty="0" smtClean="0"/>
              <a:t>except</a:t>
            </a:r>
            <a:r>
              <a:rPr lang="en-US" dirty="0" smtClean="0"/>
              <a:t> BDI (6.8/7.3).</a:t>
            </a:r>
          </a:p>
          <a:p>
            <a:r>
              <a:rPr lang="en-US" dirty="0" smtClean="0"/>
              <a:t>-</a:t>
            </a:r>
            <a:r>
              <a:rPr lang="en-US" dirty="0" err="1" smtClean="0"/>
              <a:t>Stigmatisation</a:t>
            </a:r>
            <a:r>
              <a:rPr lang="en-US" dirty="0" smtClean="0"/>
              <a:t>: 87/96 patients (90%) reported questions/approaches, 23/96 (24%) experienced nasty comments. </a:t>
            </a:r>
          </a:p>
          <a:p>
            <a:r>
              <a:rPr lang="en-US" dirty="0" smtClean="0"/>
              <a:t>-64/96 (66.7%) had avoided situations because of </a:t>
            </a:r>
            <a:r>
              <a:rPr lang="en-US" dirty="0" err="1" smtClean="0"/>
              <a:t>vitiligo</a:t>
            </a:r>
            <a:r>
              <a:rPr lang="en-US" dirty="0" smtClean="0"/>
              <a:t> or concealed their white spots. </a:t>
            </a:r>
          </a:p>
          <a:p>
            <a:r>
              <a:rPr lang="en-US" dirty="0" smtClean="0"/>
              <a:t>-60/96 (62.5%) implied psychological stress as influential on disease’s course. </a:t>
            </a:r>
          </a:p>
          <a:p>
            <a:pPr defTabSz="914315">
              <a:defRPr/>
            </a:pPr>
            <a:r>
              <a:rPr lang="en-US" dirty="0" smtClean="0"/>
              <a:t>***</a:t>
            </a:r>
            <a:r>
              <a:rPr lang="en-US" dirty="0" err="1" smtClean="0"/>
              <a:t>Vitiligo</a:t>
            </a:r>
            <a:r>
              <a:rPr lang="en-US" dirty="0" smtClean="0"/>
              <a:t> worsens QOL and lead to increased anxiousness, helplessness, and anxious-depressiveness but NOT depression. </a:t>
            </a:r>
          </a:p>
          <a:p>
            <a:pPr defTabSz="914315">
              <a:defRPr/>
            </a:pPr>
            <a:r>
              <a:rPr lang="en-US" b="1" u="sng" dirty="0" smtClean="0"/>
              <a:t>“These mental health conditions are more prevalent in </a:t>
            </a:r>
            <a:r>
              <a:rPr lang="en-US" b="1" u="sng" dirty="0" err="1" smtClean="0"/>
              <a:t>vitiligo</a:t>
            </a:r>
            <a:r>
              <a:rPr lang="en-US" b="1" u="sng" dirty="0" smtClean="0"/>
              <a:t> than matched controls.”</a:t>
            </a:r>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17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15">
              <a:defRPr/>
            </a:pPr>
            <a:r>
              <a:rPr lang="en-US" dirty="0" err="1" smtClean="0"/>
              <a:t>Acta</a:t>
            </a:r>
            <a:r>
              <a:rPr lang="en-US" dirty="0" smtClean="0"/>
              <a:t> </a:t>
            </a:r>
            <a:r>
              <a:rPr lang="en-US" dirty="0" err="1" smtClean="0"/>
              <a:t>Dermato-Venereology</a:t>
            </a:r>
            <a:r>
              <a:rPr lang="en-US" dirty="0" smtClean="0"/>
              <a:t> 2014</a:t>
            </a:r>
          </a:p>
          <a:p>
            <a:pPr defTabSz="914315">
              <a:defRPr/>
            </a:pPr>
            <a:r>
              <a:rPr lang="en-US" dirty="0" smtClean="0"/>
              <a:t>-Cross sectional study of 100 families (half with kids with </a:t>
            </a:r>
            <a:r>
              <a:rPr lang="en-US" dirty="0" err="1" smtClean="0"/>
              <a:t>Vitiligo</a:t>
            </a:r>
            <a:r>
              <a:rPr lang="en-US" dirty="0" smtClean="0"/>
              <a:t> and half with health kids-total of 154 participants); kids 3-18y/o with </a:t>
            </a:r>
            <a:r>
              <a:rPr lang="en-US" dirty="0" err="1" smtClean="0"/>
              <a:t>dz</a:t>
            </a:r>
            <a:r>
              <a:rPr lang="en-US" dirty="0" smtClean="0"/>
              <a:t> duration &gt;1 month seen at </a:t>
            </a:r>
            <a:r>
              <a:rPr lang="en-US" dirty="0" err="1" smtClean="0"/>
              <a:t>derm</a:t>
            </a:r>
            <a:r>
              <a:rPr lang="en-US" dirty="0" smtClean="0"/>
              <a:t> clinic at the First Hospital of China Medical University enrolled in study Aug 2012-July 2013</a:t>
            </a:r>
          </a:p>
          <a:p>
            <a:pPr defTabSz="914315">
              <a:defRPr/>
            </a:pPr>
            <a:r>
              <a:rPr lang="en-US" dirty="0" smtClean="0"/>
              <a:t>-Self-rated health measurement scale and Dermatitis Family Impact Questionnaire looking at mental health and QOL of parents with </a:t>
            </a:r>
            <a:r>
              <a:rPr lang="en-US" dirty="0" err="1" smtClean="0"/>
              <a:t>vitiligo</a:t>
            </a:r>
            <a:endParaRPr lang="en-US" dirty="0" smtClean="0"/>
          </a:p>
          <a:p>
            <a:pPr defTabSz="914315">
              <a:defRPr/>
            </a:pPr>
            <a:r>
              <a:rPr lang="en-US" dirty="0" smtClean="0"/>
              <a:t>CONCLUSIONS:</a:t>
            </a:r>
          </a:p>
          <a:p>
            <a:pPr defTabSz="914315">
              <a:defRPr/>
            </a:pPr>
            <a:r>
              <a:rPr lang="en-US" dirty="0" smtClean="0"/>
              <a:t>-The mean DFI score in affected families was higher (mean DFI score 11 vs control group score of 1.7=</a:t>
            </a:r>
            <a:r>
              <a:rPr lang="en-US" dirty="0" err="1" smtClean="0"/>
              <a:t>nml</a:t>
            </a:r>
            <a:r>
              <a:rPr lang="en-US" dirty="0" smtClean="0"/>
              <a:t>) than in unaffected families. Parents of children with </a:t>
            </a:r>
            <a:r>
              <a:rPr lang="en-US" dirty="0" err="1" smtClean="0"/>
              <a:t>vitiligo</a:t>
            </a:r>
            <a:r>
              <a:rPr lang="en-US" dirty="0" smtClean="0"/>
              <a:t> have significant psychological problems, and their quality of life is poorer than for parents of normal children.</a:t>
            </a:r>
          </a:p>
          <a:p>
            <a:r>
              <a:rPr lang="en-US" dirty="0" smtClean="0"/>
              <a:t>(A total score of 0–5 is regarded as a normal quality of life, 6–10 as low alteration, 11–20 as moderate alteration, and &gt; 20 as high alteration in quality of life.)</a:t>
            </a:r>
          </a:p>
          <a:p>
            <a:pPr defTabSz="914315">
              <a:defRPr/>
            </a:pPr>
            <a:r>
              <a:rPr lang="en-US" dirty="0" smtClean="0"/>
              <a:t>-SRHMS lower for </a:t>
            </a:r>
            <a:r>
              <a:rPr lang="en-US" dirty="0" err="1" smtClean="0"/>
              <a:t>vitiligo</a:t>
            </a:r>
            <a:r>
              <a:rPr lang="en-US" dirty="0" smtClean="0"/>
              <a:t> parents, </a:t>
            </a:r>
            <a:r>
              <a:rPr lang="en-US" dirty="0" err="1" smtClean="0"/>
              <a:t>esp</a:t>
            </a:r>
            <a:r>
              <a:rPr lang="en-US" dirty="0" smtClean="0"/>
              <a:t> Mothers&lt; Fathers</a:t>
            </a:r>
          </a:p>
          <a:p>
            <a:pPr defTabSz="914315">
              <a:defRPr/>
            </a:pPr>
            <a:r>
              <a:rPr lang="en-US" dirty="0" smtClean="0"/>
              <a:t>***parents of affected kids “need as much care and attention as their affected children.”***</a:t>
            </a:r>
          </a:p>
          <a:p>
            <a:pPr defTabSz="914315">
              <a:defRPr/>
            </a:pPr>
            <a:r>
              <a:rPr lang="en-US" b="1" u="sng" dirty="0" smtClean="0"/>
              <a:t>-Similar to caregiver burnout of those caring for loved ones with chronic/debilitating </a:t>
            </a:r>
            <a:r>
              <a:rPr lang="en-US" b="1" u="sng" dirty="0" err="1" smtClean="0"/>
              <a:t>dz</a:t>
            </a:r>
            <a:endParaRPr lang="en-US" b="1" u="sng" dirty="0" smtClean="0"/>
          </a:p>
          <a:p>
            <a:pPr defTabSz="914315">
              <a:defRPr/>
            </a:pPr>
            <a:endParaRPr lang="en-US" dirty="0" smtClean="0"/>
          </a:p>
          <a:p>
            <a:pPr defTabSz="914315">
              <a:defRPr/>
            </a:pP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18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-Journal of American Academy of Dermatology 2014</a:t>
            </a:r>
          </a:p>
          <a:p>
            <a:pPr defTabSz="914315">
              <a:defRPr/>
            </a:pPr>
            <a:r>
              <a:rPr lang="en-US" dirty="0" smtClean="0"/>
              <a:t>-Literature review of 17 studies: “search of the MEDLINE, EMBASE, and </a:t>
            </a:r>
            <a:r>
              <a:rPr lang="en-US" dirty="0" err="1" smtClean="0"/>
              <a:t>psycINFO</a:t>
            </a:r>
            <a:r>
              <a:rPr lang="en-US" dirty="0" smtClean="0"/>
              <a:t> databases from 1946 to present was performed to identify previous articles regarding the psychosocial and quality-of-life (</a:t>
            </a:r>
            <a:r>
              <a:rPr lang="en-US" dirty="0" err="1" smtClean="0"/>
              <a:t>QoL</a:t>
            </a:r>
            <a:r>
              <a:rPr lang="en-US" dirty="0" smtClean="0"/>
              <a:t>) impact of </a:t>
            </a:r>
            <a:r>
              <a:rPr lang="en-US" dirty="0" err="1" smtClean="0"/>
              <a:t>rosacea</a:t>
            </a:r>
            <a:r>
              <a:rPr lang="en-US" dirty="0" smtClean="0"/>
              <a:t>.”</a:t>
            </a:r>
          </a:p>
          <a:p>
            <a:pPr defTabSz="914315">
              <a:defRPr/>
            </a:pPr>
            <a:r>
              <a:rPr lang="en-US" dirty="0" smtClean="0"/>
              <a:t>-Studies used the Dermatology Life Quality Index and the </a:t>
            </a:r>
            <a:r>
              <a:rPr lang="en-US" dirty="0" err="1" smtClean="0"/>
              <a:t>RosaQoL</a:t>
            </a:r>
            <a:r>
              <a:rPr lang="en-US" dirty="0" smtClean="0"/>
              <a:t> questionnaire</a:t>
            </a:r>
          </a:p>
          <a:p>
            <a:pPr defTabSz="914315">
              <a:defRPr/>
            </a:pPr>
            <a:r>
              <a:rPr lang="en-US" dirty="0" smtClean="0"/>
              <a:t>CONCLUSIONS:</a:t>
            </a:r>
          </a:p>
          <a:p>
            <a:r>
              <a:rPr lang="en-US" dirty="0" smtClean="0"/>
              <a:t>-“</a:t>
            </a:r>
            <a:r>
              <a:rPr lang="en-US" u="sng" dirty="0" smtClean="0"/>
              <a:t>As opposed to many other medical conditions such as hypertension and diabetes, patients with dermatologic conditions bear their disease for the world to see. Because of this, the psychosocial impact of illness can be severe and debilitating.”</a:t>
            </a:r>
          </a:p>
          <a:p>
            <a:r>
              <a:rPr lang="en-US" dirty="0" smtClean="0"/>
              <a:t>-“</a:t>
            </a:r>
            <a:r>
              <a:rPr lang="en-US" dirty="0" err="1" smtClean="0"/>
              <a:t>Rosacea</a:t>
            </a:r>
            <a:r>
              <a:rPr lang="en-US" dirty="0" smtClean="0"/>
              <a:t> negatively impacts </a:t>
            </a:r>
            <a:r>
              <a:rPr lang="en-US" dirty="0" err="1" smtClean="0"/>
              <a:t>QoL</a:t>
            </a:r>
            <a:r>
              <a:rPr lang="en-US" dirty="0" smtClean="0"/>
              <a:t>. Patients with </a:t>
            </a:r>
            <a:r>
              <a:rPr lang="en-US" dirty="0" err="1" smtClean="0"/>
              <a:t>rosacea</a:t>
            </a:r>
            <a:r>
              <a:rPr lang="en-US" dirty="0" smtClean="0"/>
              <a:t> are also more likely to experience depression, embarrassment, social phobia, stress, and higher subjective disease perception. [Therefore] </a:t>
            </a:r>
            <a:r>
              <a:rPr lang="en-US" u="sng" dirty="0" err="1" smtClean="0"/>
              <a:t>QoL</a:t>
            </a:r>
            <a:r>
              <a:rPr lang="en-US" u="sng" dirty="0" smtClean="0"/>
              <a:t> measures are important outcome measures in the field of dermatology.”</a:t>
            </a:r>
          </a:p>
          <a:p>
            <a:r>
              <a:rPr lang="en-US" strike="sngStrike" dirty="0" smtClean="0"/>
              <a:t>-“Therapies and interventions that improve </a:t>
            </a:r>
            <a:r>
              <a:rPr lang="en-US" strike="sngStrike" dirty="0" err="1" smtClean="0"/>
              <a:t>rosacea</a:t>
            </a:r>
            <a:r>
              <a:rPr lang="en-US" strike="sngStrike" dirty="0" smtClean="0"/>
              <a:t> can help patients become more confident and improve </a:t>
            </a:r>
            <a:r>
              <a:rPr lang="en-US" strike="sngStrike" dirty="0" err="1" smtClean="0"/>
              <a:t>QoL</a:t>
            </a:r>
            <a:r>
              <a:rPr lang="en-US" strike="sngStrike" dirty="0" smtClean="0"/>
              <a:t>.”</a:t>
            </a:r>
          </a:p>
          <a:p>
            <a:r>
              <a:rPr lang="en-US" dirty="0" smtClean="0"/>
              <a:t>***-“Clinicians should consider a multifaceted approach to treatment that focuses on the patients' concerns when it comes to their </a:t>
            </a:r>
            <a:r>
              <a:rPr lang="en-US" dirty="0" err="1" smtClean="0"/>
              <a:t>rosacea</a:t>
            </a:r>
            <a:r>
              <a:rPr lang="en-US" dirty="0" smtClean="0"/>
              <a: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19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-Pediatric</a:t>
            </a:r>
            <a:r>
              <a:rPr lang="en-US" baseline="0" dirty="0" smtClean="0"/>
              <a:t> Dermatology 2005</a:t>
            </a:r>
          </a:p>
          <a:p>
            <a:pPr defTabSz="914315">
              <a:defRPr/>
            </a:pPr>
            <a:r>
              <a:rPr lang="en-US" baseline="0" dirty="0" smtClean="0"/>
              <a:t>-</a:t>
            </a:r>
            <a:r>
              <a:rPr lang="en-US" dirty="0" smtClean="0"/>
              <a:t>Seen as minor and benign condition that self resolves</a:t>
            </a:r>
          </a:p>
          <a:p>
            <a:pPr defTabSz="914315">
              <a:defRPr/>
            </a:pPr>
            <a:r>
              <a:rPr lang="en-US" dirty="0" smtClean="0"/>
              <a:t>-“affected both by the condition itself and by the stigma associated with its visibility”</a:t>
            </a:r>
          </a:p>
          <a:p>
            <a:pPr defTabSz="914315">
              <a:defRPr/>
            </a:pPr>
            <a:r>
              <a:rPr lang="en-US" dirty="0" smtClean="0"/>
              <a:t>-Literature review:</a:t>
            </a:r>
          </a:p>
          <a:p>
            <a:pPr defTabSz="914315">
              <a:defRPr/>
            </a:pPr>
            <a:r>
              <a:rPr lang="en-US" dirty="0" smtClean="0"/>
              <a:t>-case control study 559 adults 47% often/always frustrated, 39% often/always embarrassed by appearance, 35% often/always angry about appearance, overprotected and undisciplined as kids, increase incidence of psychiatric d/o as adults.</a:t>
            </a:r>
          </a:p>
          <a:p>
            <a:pPr defTabSz="914315">
              <a:defRPr/>
            </a:pPr>
            <a:r>
              <a:rPr lang="en-US" dirty="0" smtClean="0"/>
              <a:t>-case control 318 patients with AD aged 4 to 70 years using the SF-36, a general health-related quality of life measure. Patients over 16 years of age had significantly lower scores on the vitality, social functioning, and mental health subscales than the general population. In addition, study participants had statistically significant lower mental health scores than patients with diabetes or hypertension, and significantly lower social functioning scores than those with hypertension.</a:t>
            </a:r>
          </a:p>
          <a:p>
            <a:pPr defTabSz="914315">
              <a:defRPr/>
            </a:pPr>
            <a:r>
              <a:rPr lang="en-US" dirty="0" smtClean="0"/>
              <a:t>-Children with AD often have behavioral problems such as increased dependency, fearfulness, and sleep difficulties [itch] (</a:t>
            </a:r>
            <a:r>
              <a:rPr lang="en-US" u="sng" dirty="0" smtClean="0">
                <a:hlinkClick r:id="rId3" tooltip="Link to bibliographic citation"/>
              </a:rPr>
              <a:t>34</a:t>
            </a:r>
            <a:r>
              <a:rPr lang="en-US" dirty="0" smtClean="0"/>
              <a:t>). These behavioral problems can affect social development, as well as interfere with intellectual development. Peer and teacher relations may be affected by AD because of fear of infection, the child's physical appearance, or limitations on sports participation (</a:t>
            </a:r>
            <a:r>
              <a:rPr lang="en-US" u="sng" dirty="0" smtClean="0">
                <a:hlinkClick r:id="rId3" tooltip="Link to bibliographic citation"/>
              </a:rPr>
              <a:t>35</a:t>
            </a:r>
            <a:r>
              <a:rPr lang="en-US" dirty="0" smtClean="0"/>
              <a:t>).”</a:t>
            </a:r>
          </a:p>
          <a:p>
            <a:pPr defTabSz="914315">
              <a:defRPr/>
            </a:pPr>
            <a:r>
              <a:rPr lang="en-US" dirty="0" smtClean="0"/>
              <a:t>***********************************************************</a:t>
            </a:r>
          </a:p>
          <a:p>
            <a:pPr defTabSz="914315">
              <a:defRPr/>
            </a:pPr>
            <a:r>
              <a:rPr lang="en-US" dirty="0" smtClean="0"/>
              <a:t>“And from another study published in the British Journal of Dermatology in 1998 on the emotional dysfunction of atopic dermatitis, which I won’t present in detail, this quotation drives home the point of the burden of atopic dermatitis:  </a:t>
            </a:r>
            <a:r>
              <a:rPr lang="en-US" b="1" i="1" u="sng" dirty="0" smtClean="0"/>
              <a:t>‘”The inevitable insensitive questions and comments mean that the child is likely to internalize an image of being ugly, repulsive and different, again mitigating against feelings of confidence and self-reliance, and reinforcing parental tendencies to protectiveness.’”  (RUMINATION)</a:t>
            </a:r>
          </a:p>
          <a:p>
            <a:pPr defTabSz="914315">
              <a:defRPr/>
            </a:pPr>
            <a:endParaRPr lang="en-US" dirty="0" smtClean="0"/>
          </a:p>
          <a:p>
            <a:pPr defTabSz="914315">
              <a:defRPr/>
            </a:pPr>
            <a:r>
              <a:rPr lang="en-US" dirty="0" smtClean="0"/>
              <a:t>“…working with the parents of eczematous children and adult sufferers using empathic psychotherapy led to a rapid and sustained improvement in skin condition, emotional and social adjustment.”</a:t>
            </a:r>
          </a:p>
        </p:txBody>
      </p:sp>
      <p:sp>
        <p:nvSpPr>
          <p:cNvPr id="4" name="Slide Number Placeholder 3"/>
          <p:cNvSpPr>
            <a:spLocks noGrp="1"/>
          </p:cNvSpPr>
          <p:nvPr>
            <p:ph type="sldNum" sz="quarter" idx="10"/>
          </p:nvPr>
        </p:nvSpPr>
        <p:spPr/>
        <p:txBody>
          <a:bodyPr/>
          <a:lstStyle/>
          <a:p>
            <a:fld id="{EBE973BE-7765-4F21-81D5-4BCB729C977A}" type="slidenum">
              <a:rPr lang="en-US" smtClean="0"/>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defTabSz="914315">
              <a:defRPr/>
            </a:pPr>
            <a:r>
              <a:rPr lang="en-US" dirty="0" smtClean="0"/>
              <a:t>-British Journal of Dermatology: Emotional dysfunction atopic dermatitis </a:t>
            </a:r>
          </a:p>
          <a:p>
            <a:pPr defTabSz="914315">
              <a:defRPr/>
            </a:pPr>
            <a:r>
              <a:rPr lang="en-US" dirty="0" smtClean="0"/>
              <a:t>-Expert review: Key Findings</a:t>
            </a:r>
          </a:p>
          <a:p>
            <a:pPr defTabSz="914315">
              <a:defRPr/>
            </a:pPr>
            <a:r>
              <a:rPr lang="en-US" dirty="0" smtClean="0"/>
              <a:t>-“Eczema can appear within weeks of birth and persist through adulthood, and may thus be a factor throughout any or all stages of emotional development”</a:t>
            </a:r>
          </a:p>
          <a:p>
            <a:pPr defTabSz="914315">
              <a:defRPr/>
            </a:pPr>
            <a:r>
              <a:rPr lang="en-US" dirty="0" smtClean="0"/>
              <a:t>-“Childhood eczema impinges in a range of ways on this parental task. Many of the first steps to independence, e.g. going to nursery, parties, staying with grandparents, are more difficult to negotiate if there is anxiety about avoiding environmental irritants and handing over the care of the skin. It also becomes more difficult for children to take over the daily routines of self-care, such as dressing and washing themselves, when these are the times for the rituals of skin care. So parents are likely to be more protective, and the child is likely to develop a more dependent self-image, as many of the research studies observed. This tendency is compounded by other dimensions of the disorder. The inevitable insensitive questions and comments mean that the child is likely to internalize an image of being ugly, repulsive and different, again mitigating against feelings of confidence and self-reliance, and reinforcing parental tendencies to protectiveness.</a:t>
            </a:r>
          </a:p>
          <a:p>
            <a:r>
              <a:rPr lang="en-US" dirty="0" smtClean="0"/>
              <a:t>-Parent reluctant/hesitant to show affection via stroking skin; Alternatively, the mother's love may become so focused on the skin that she becomes less empathic and responsive to other cues.”</a:t>
            </a:r>
          </a:p>
          <a:p>
            <a:r>
              <a:rPr lang="en-US" dirty="0" smtClean="0"/>
              <a:t>-71% of parents feeling psychological pressures including guilt, exhaustion, frustration, resentment and helplessness”</a:t>
            </a:r>
          </a:p>
          <a:p>
            <a:r>
              <a:rPr lang="en-US" u="sng" dirty="0" smtClean="0"/>
              <a:t>-”…working with the parents of eczematous children and adult sufferers using empathic psychotherapy led to a rapid and sustained improvement in skin condition, emotional and social adjustment.”</a:t>
            </a:r>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21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Journal of International Scholarly Research Notices 2014</a:t>
            </a:r>
          </a:p>
          <a:p>
            <a:pPr defTabSz="914315">
              <a:defRPr/>
            </a:pPr>
            <a:r>
              <a:rPr lang="en-US" dirty="0" smtClean="0"/>
              <a:t>-Case-Control Study comparing 40 AA pts (31 scalp, 10 face, 4 eyebrows, 2 body, 2 nail, 1 eyelash) to age and sex matched healthy (no </a:t>
            </a:r>
            <a:r>
              <a:rPr lang="en-US" dirty="0" err="1" smtClean="0"/>
              <a:t>hx</a:t>
            </a:r>
            <a:r>
              <a:rPr lang="en-US" dirty="0" smtClean="0"/>
              <a:t> medical or psych </a:t>
            </a:r>
            <a:r>
              <a:rPr lang="en-US" dirty="0" err="1" smtClean="0"/>
              <a:t>dz</a:t>
            </a:r>
            <a:r>
              <a:rPr lang="en-US" dirty="0" smtClean="0"/>
              <a:t>) control participants Dermatology Clinic of </a:t>
            </a:r>
            <a:r>
              <a:rPr lang="en-US" dirty="0" err="1" smtClean="0"/>
              <a:t>Jahrom</a:t>
            </a:r>
            <a:r>
              <a:rPr lang="en-US" dirty="0" smtClean="0"/>
              <a:t> University of Medical Sciences</a:t>
            </a:r>
          </a:p>
          <a:p>
            <a:pPr defTabSz="914315">
              <a:defRPr/>
            </a:pPr>
            <a:r>
              <a:rPr lang="en-US" dirty="0" smtClean="0"/>
              <a:t>-Used Beck Depression Inventory, </a:t>
            </a:r>
            <a:r>
              <a:rPr lang="en-US" dirty="0" err="1" smtClean="0"/>
              <a:t>Eysenck</a:t>
            </a:r>
            <a:r>
              <a:rPr lang="en-US" dirty="0" smtClean="0"/>
              <a:t> Personality Questionnaire, Beck Anxiety Inventory</a:t>
            </a:r>
          </a:p>
          <a:p>
            <a:pPr defTabSz="914315">
              <a:defRPr/>
            </a:pPr>
            <a:r>
              <a:rPr lang="en-US" dirty="0" smtClean="0"/>
              <a:t>FINDINGS:</a:t>
            </a:r>
          </a:p>
          <a:p>
            <a:pPr defTabSz="914315">
              <a:defRPr/>
            </a:pPr>
            <a:r>
              <a:rPr lang="en-US" dirty="0" smtClean="0"/>
              <a:t>-Significant diff in prevalence of depression (P = 0.008), anxiety (P=0.003), neuroticism (P=0.045)</a:t>
            </a:r>
          </a:p>
          <a:p>
            <a:pPr defTabSz="914315">
              <a:buFontTx/>
              <a:buChar char="-"/>
              <a:defRPr/>
            </a:pPr>
            <a:r>
              <a:rPr lang="en-US" dirty="0" smtClean="0"/>
              <a:t>“The most important variable that leads to mental illnesses in skin disorders is deformation [20], which means, regarding to the size and place of the lesions, the psychological reactions can be very different.”</a:t>
            </a:r>
          </a:p>
          <a:p>
            <a:pPr defTabSz="914315">
              <a:defRPr/>
            </a:pPr>
            <a:r>
              <a:rPr lang="en-US" dirty="0" smtClean="0"/>
              <a:t>-“The correlation between alopecia </a:t>
            </a:r>
            <a:r>
              <a:rPr lang="en-US" dirty="0" err="1" smtClean="0"/>
              <a:t>areata</a:t>
            </a:r>
            <a:r>
              <a:rPr lang="en-US" dirty="0" smtClean="0"/>
              <a:t> and psychological disorders is mutual; on one side the mentioned psychiatric disorders can be considered as a base for initiation and exacerbation of the disease [17, 18] and on the other hand, the disease, through its negative impacts on the patient’s life, causes psychological problems [19].”</a:t>
            </a:r>
          </a:p>
          <a:p>
            <a:pPr defTabSz="914315">
              <a:defRPr/>
            </a:pPr>
            <a:r>
              <a:rPr lang="en-US" dirty="0" smtClean="0"/>
              <a:t>-“Social and familial problems and uncontrollable events have more influences on these patients than on normal society [6] and most of them experience psychological problems in long-term such as depression, anxiety, and paranoid disorders.”</a:t>
            </a:r>
          </a:p>
          <a:p>
            <a:pPr defTabSz="914315">
              <a:defRPr/>
            </a:pPr>
            <a:r>
              <a:rPr lang="en-US" dirty="0" smtClean="0"/>
              <a:t>CONCLUSION:</a:t>
            </a:r>
          </a:p>
          <a:p>
            <a:pPr defTabSz="914315">
              <a:buFontTx/>
              <a:buChar char="-"/>
              <a:defRPr/>
            </a:pPr>
            <a:r>
              <a:rPr lang="en-US" dirty="0" smtClean="0"/>
              <a:t>“…</a:t>
            </a:r>
            <a:r>
              <a:rPr lang="en-US" b="1" u="sng" dirty="0" smtClean="0"/>
              <a:t>awareness and consciousness about the psychosocial backgrounds is essential for desirable management of the disease</a:t>
            </a:r>
            <a:r>
              <a:rPr lang="en-US" dirty="0" smtClean="0"/>
              <a:t>.”</a:t>
            </a:r>
          </a:p>
          <a:p>
            <a:pPr defTabSz="914315">
              <a:defRPr/>
            </a:pPr>
            <a:endParaRPr lang="en-US" dirty="0" smtClean="0"/>
          </a:p>
          <a:p>
            <a:pPr defTabSz="914315">
              <a:defRPr/>
            </a:pPr>
            <a:endParaRPr lang="en-US" dirty="0" smtClean="0"/>
          </a:p>
          <a:p>
            <a:pPr defTabSz="914315">
              <a:defRPr/>
            </a:pPr>
            <a:endParaRPr lang="en-US" dirty="0" smtClean="0"/>
          </a:p>
          <a:p>
            <a:pPr defTabSz="914315">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22</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a:t>
            </a:r>
            <a:r>
              <a:rPr lang="en-US" dirty="0" err="1" smtClean="0"/>
              <a:t>Acta</a:t>
            </a:r>
            <a:r>
              <a:rPr lang="en-US" dirty="0" smtClean="0"/>
              <a:t> </a:t>
            </a:r>
            <a:r>
              <a:rPr lang="en-US" dirty="0" err="1" smtClean="0"/>
              <a:t>Dermato-Venereologica</a:t>
            </a:r>
            <a:r>
              <a:rPr lang="en-US" dirty="0" smtClean="0"/>
              <a:t> 2012</a:t>
            </a:r>
          </a:p>
          <a:p>
            <a:r>
              <a:rPr lang="en-US" dirty="0" smtClean="0"/>
              <a:t>-Cross-sectional comparing 73 AA to 73 controls looking at psychiatric diagnoses and personality traits using MMPI-2 and psychological interview. </a:t>
            </a:r>
          </a:p>
          <a:p>
            <a:pPr defTabSz="914315">
              <a:defRPr/>
            </a:pPr>
            <a:r>
              <a:rPr lang="en-US" dirty="0" smtClean="0"/>
              <a:t>-Used Italian version of Minnesota </a:t>
            </a:r>
            <a:r>
              <a:rPr lang="en-US" dirty="0" err="1" smtClean="0"/>
              <a:t>Multiphasic</a:t>
            </a:r>
            <a:r>
              <a:rPr lang="en-US" dirty="0" smtClean="0"/>
              <a:t> Personality Inventory (MMPI-2)-most used personality measurement tool in clinical psychology; self administered standardized questionnaire of 567 true/false items</a:t>
            </a:r>
          </a:p>
          <a:p>
            <a:r>
              <a:rPr lang="en-US" dirty="0" smtClean="0"/>
              <a:t>-Study participants from Dermatological Day- Hospital of the </a:t>
            </a:r>
            <a:r>
              <a:rPr lang="en-US" dirty="0" err="1" smtClean="0"/>
              <a:t>Instituto</a:t>
            </a:r>
            <a:r>
              <a:rPr lang="en-US" dirty="0" smtClean="0"/>
              <a:t> </a:t>
            </a:r>
            <a:r>
              <a:rPr lang="en-US" dirty="0" err="1" smtClean="0"/>
              <a:t>Dermopatico</a:t>
            </a:r>
            <a:r>
              <a:rPr lang="en-US" dirty="0" smtClean="0"/>
              <a:t> </a:t>
            </a:r>
            <a:r>
              <a:rPr lang="en-US" dirty="0" err="1" smtClean="0"/>
              <a:t>dell’Immacolata</a:t>
            </a:r>
            <a:r>
              <a:rPr lang="en-US" dirty="0" smtClean="0"/>
              <a:t> in Rome, Italy 2009-2010.</a:t>
            </a:r>
          </a:p>
          <a:p>
            <a:r>
              <a:rPr lang="en-US" dirty="0" smtClean="0"/>
              <a:t>-Population: 18y/o or older, AA/</a:t>
            </a:r>
            <a:r>
              <a:rPr lang="en-US" dirty="0" err="1" smtClean="0"/>
              <a:t>totalis</a:t>
            </a:r>
            <a:r>
              <a:rPr lang="en-US" dirty="0" smtClean="0"/>
              <a:t>/</a:t>
            </a:r>
            <a:r>
              <a:rPr lang="en-US" dirty="0" err="1" smtClean="0"/>
              <a:t>universalis</a:t>
            </a:r>
            <a:r>
              <a:rPr lang="en-US" dirty="0" smtClean="0"/>
              <a:t>, no dementia/cognitive impairment, no </a:t>
            </a:r>
            <a:r>
              <a:rPr lang="en-US" dirty="0" err="1" smtClean="0"/>
              <a:t>psychoactice</a:t>
            </a:r>
            <a:r>
              <a:rPr lang="en-US" dirty="0" smtClean="0"/>
              <a:t> med use. Control group volunteers working at the </a:t>
            </a:r>
            <a:r>
              <a:rPr lang="en-US" dirty="0" err="1" smtClean="0"/>
              <a:t>derm</a:t>
            </a:r>
            <a:r>
              <a:rPr lang="en-US" dirty="0" smtClean="0"/>
              <a:t> hospital (med professionals/researchers/admin).</a:t>
            </a:r>
          </a:p>
          <a:p>
            <a:r>
              <a:rPr lang="en-US" dirty="0" smtClean="0"/>
              <a:t>-Forty-five patients were diagnosed with AA, 19 with alopecia </a:t>
            </a:r>
            <a:r>
              <a:rPr lang="en-US" dirty="0" err="1" smtClean="0"/>
              <a:t>totalis</a:t>
            </a:r>
            <a:r>
              <a:rPr lang="en-US" dirty="0" smtClean="0"/>
              <a:t>, and 9 with alopecia </a:t>
            </a:r>
            <a:r>
              <a:rPr lang="en-US" dirty="0" err="1" smtClean="0"/>
              <a:t>universalis</a:t>
            </a:r>
            <a:r>
              <a:rPr lang="en-US" dirty="0" smtClean="0"/>
              <a:t>, and the duration of the disease was less than one year for most</a:t>
            </a:r>
          </a:p>
          <a:p>
            <a:r>
              <a:rPr lang="en-US" dirty="0" smtClean="0"/>
              <a:t>patients (54.8%).</a:t>
            </a:r>
          </a:p>
          <a:p>
            <a:r>
              <a:rPr lang="en-US" dirty="0" smtClean="0"/>
              <a:t>FINDINGS:</a:t>
            </a:r>
          </a:p>
          <a:p>
            <a:pPr defTabSz="914315">
              <a:defRPr/>
            </a:pPr>
            <a:r>
              <a:rPr lang="en-US" dirty="0" smtClean="0"/>
              <a:t>-Based on MMPI-2, depression, anxiety, family relationships (partner/kids/parents), hysteria, hypochondriac tendencies, conflict with social environment more common in AA than controls</a:t>
            </a:r>
          </a:p>
          <a:p>
            <a:pPr defTabSz="914315">
              <a:defRPr/>
            </a:pPr>
            <a:r>
              <a:rPr lang="en-US" dirty="0" smtClean="0"/>
              <a:t>-“When considering the duration of the disease, the highest scores were observed for durations between 6 and 11 months rather than for shorter (i.e. &lt; 6-month) or longer (i.e. ≥ 12-month) periods.” Ex. Depression, masculinity/femininity, schizophrenia, </a:t>
            </a:r>
            <a:r>
              <a:rPr lang="en-US" dirty="0" err="1" smtClean="0"/>
              <a:t>obsessiveness</a:t>
            </a:r>
            <a:r>
              <a:rPr lang="en-US" dirty="0" smtClean="0"/>
              <a:t>, antisocial, family problems, anxiety, anger</a:t>
            </a:r>
          </a:p>
          <a:p>
            <a:pPr defTabSz="914315">
              <a:defRPr/>
            </a:pPr>
            <a:r>
              <a:rPr lang="en-US" dirty="0" smtClean="0"/>
              <a:t>CONCLUSIONS:</a:t>
            </a:r>
          </a:p>
          <a:p>
            <a:pPr defTabSz="914315">
              <a:defRPr/>
            </a:pPr>
            <a:r>
              <a:rPr lang="en-US" b="1" u="sng" dirty="0" smtClean="0"/>
              <a:t>-“Although alopecia is not painful or life-threatening, hair loss can lead to profound emotional stress and reduced self-esteem. These negative effects may alter patients’ social interactions, daily activities and psychosocial state.”</a:t>
            </a:r>
          </a:p>
          <a:p>
            <a:pPr defTabSz="914315">
              <a:defRPr/>
            </a:pPr>
            <a:r>
              <a:rPr lang="en-US" dirty="0" smtClean="0"/>
              <a:t>-</a:t>
            </a:r>
            <a:r>
              <a:rPr lang="en-US" u="sng" dirty="0" smtClean="0"/>
              <a:t>As a side note</a:t>
            </a:r>
            <a:r>
              <a:rPr lang="en-US" dirty="0" smtClean="0"/>
              <a:t>: this study used “</a:t>
            </a:r>
            <a:r>
              <a:rPr lang="en-US" u="sng" dirty="0" smtClean="0"/>
              <a:t>the 12-item General Health Questionnaire </a:t>
            </a:r>
            <a:r>
              <a:rPr lang="en-US" dirty="0" smtClean="0"/>
              <a:t>has been shown to perform well in dermatological patients and it may be of help in identifying patients with specific needs, and thus in providing more comprehensive care for the complex situation of these patients.” </a:t>
            </a:r>
            <a:r>
              <a:rPr lang="en-US" b="1" u="sng" dirty="0" smtClean="0"/>
              <a:t>(MORE ON THIS LATER) on how you can respond as a provider</a:t>
            </a:r>
          </a:p>
          <a:p>
            <a:pPr defTabSz="914315">
              <a:defRPr/>
            </a:pPr>
            <a:endParaRPr lang="en-US" dirty="0" smtClean="0"/>
          </a:p>
          <a:p>
            <a:pPr defTabSz="914315">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23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Medication</a:t>
            </a:r>
          </a:p>
          <a:p>
            <a:r>
              <a:rPr lang="en-US" dirty="0" smtClean="0"/>
              <a:t>Relaxation techniques, music, exercise, therapy/counseling, stress management classes</a:t>
            </a:r>
            <a:endParaRPr lang="en-US" dirty="0"/>
          </a:p>
        </p:txBody>
      </p:sp>
      <p:sp>
        <p:nvSpPr>
          <p:cNvPr id="4" name="Slide Number Placeholder 3"/>
          <p:cNvSpPr>
            <a:spLocks noGrp="1"/>
          </p:cNvSpPr>
          <p:nvPr>
            <p:ph type="sldNum" sz="quarter" idx="10"/>
          </p:nvPr>
        </p:nvSpPr>
        <p:spPr/>
        <p:txBody>
          <a:bodyPr/>
          <a:lstStyle/>
          <a:p>
            <a:fld id="{8AA8FC80-EF69-4465-8D27-06B8BE478C60}" type="slidenum">
              <a:rPr lang="en-US" smtClean="0"/>
              <a:t>25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 psoriasis/atopic</a:t>
            </a:r>
            <a:r>
              <a:rPr lang="en-US" baseline="0" dirty="0" smtClean="0"/>
              <a:t> </a:t>
            </a:r>
            <a:r>
              <a:rPr lang="en-US" dirty="0" smtClean="0"/>
              <a:t>dermatitis</a:t>
            </a:r>
            <a:r>
              <a:rPr lang="en-US" baseline="0" dirty="0" smtClean="0"/>
              <a:t> =</a:t>
            </a:r>
            <a:r>
              <a:rPr lang="en-US" dirty="0" smtClean="0"/>
              <a:t>eczema/acne/</a:t>
            </a:r>
            <a:r>
              <a:rPr lang="en-US" dirty="0" err="1" smtClean="0"/>
              <a:t>rosacea</a:t>
            </a:r>
            <a:r>
              <a:rPr lang="en-US" dirty="0" smtClean="0"/>
              <a:t>/</a:t>
            </a:r>
          </a:p>
          <a:p>
            <a:endParaRPr lang="en-US" dirty="0" smtClean="0"/>
          </a:p>
          <a:p>
            <a:r>
              <a:rPr lang="en-US" dirty="0" smtClean="0"/>
              <a:t>Ex. </a:t>
            </a:r>
            <a:r>
              <a:rPr lang="en-US" dirty="0" err="1" smtClean="0"/>
              <a:t>trichotillomania</a:t>
            </a:r>
            <a:r>
              <a:rPr lang="en-US" dirty="0" smtClean="0"/>
              <a:t> and delusions of </a:t>
            </a:r>
            <a:r>
              <a:rPr lang="en-US" dirty="0" err="1" smtClean="0"/>
              <a:t>parasitosis</a:t>
            </a:r>
            <a:r>
              <a:rPr lang="en-US" dirty="0" smtClean="0"/>
              <a:t> </a:t>
            </a:r>
          </a:p>
          <a:p>
            <a:endParaRPr lang="en-US" dirty="0" smtClean="0"/>
          </a:p>
          <a:p>
            <a:r>
              <a:rPr lang="en-US" dirty="0" smtClean="0"/>
              <a:t>Ex. alopecia areata/cystic</a:t>
            </a:r>
            <a:r>
              <a:rPr lang="en-US" baseline="0" dirty="0" smtClean="0"/>
              <a:t> acne/</a:t>
            </a:r>
            <a:r>
              <a:rPr lang="en-US" baseline="0" dirty="0" err="1" smtClean="0"/>
              <a:t>hemangiomas</a:t>
            </a:r>
            <a:r>
              <a:rPr lang="en-US" baseline="0" dirty="0" smtClean="0"/>
              <a:t>/psoriasis/</a:t>
            </a:r>
            <a:r>
              <a:rPr lang="en-US" baseline="0" dirty="0" err="1" smtClean="0"/>
              <a:t>vitiligo</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8AA8FC80-EF69-4465-8D27-06B8BE478C60}" type="slidenum">
              <a:rPr lang="en-US" smtClean="0"/>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26</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-ACE study conducted at Kaiser 1995-1997 and included &gt;17k</a:t>
            </a:r>
            <a:r>
              <a:rPr lang="en-US" baseline="0" dirty="0" smtClean="0"/>
              <a:t> participants (aged 19-60+)</a:t>
            </a:r>
          </a:p>
          <a:p>
            <a:r>
              <a:rPr lang="en-US" baseline="0" dirty="0" smtClean="0"/>
              <a:t>-Given self-administered questionnaire about negative experiences (abuse, neglect, household dysfunction, childhood disease like AA) that occurred before 18y/o</a:t>
            </a:r>
          </a:p>
          <a:p>
            <a:r>
              <a:rPr lang="en-US" baseline="0" dirty="0" smtClean="0"/>
              <a:t>-</a:t>
            </a:r>
            <a:r>
              <a:rPr lang="en-US" b="1" u="sng" baseline="0" dirty="0" smtClean="0"/>
              <a:t>The higher the ACE score the more risk of negative effects on health-related quality of life, suicide attempts, early substance use, unwanted pregnancy, substance related organ dysfunction (COPD or cancer 2/2 smoking, liver </a:t>
            </a:r>
            <a:r>
              <a:rPr lang="en-US" b="1" u="sng" baseline="0" dirty="0" err="1" smtClean="0"/>
              <a:t>dz</a:t>
            </a:r>
            <a:r>
              <a:rPr lang="en-US" b="1" u="sng" baseline="0" dirty="0" smtClean="0"/>
              <a:t> 2/2 alcohol use, ACS 2/2 drug use)</a:t>
            </a:r>
          </a:p>
          <a:p>
            <a:endParaRPr lang="en-US" b="1" u="sng" baseline="0" dirty="0" smtClean="0"/>
          </a:p>
          <a:p>
            <a:r>
              <a:rPr lang="en-US" baseline="0" dirty="0" smtClean="0"/>
              <a:t>-</a:t>
            </a:r>
            <a:r>
              <a:rPr lang="en-US" b="1" u="sng" baseline="0" dirty="0" smtClean="0"/>
              <a:t>Will talk about protective factors later</a:t>
            </a:r>
            <a:endParaRPr lang="en-US" b="1" u="sng"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27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FAIRMAN</a:t>
            </a:r>
          </a:p>
          <a:p>
            <a:pPr defTabSz="914315">
              <a:defRPr/>
            </a:pPr>
            <a:r>
              <a:rPr lang="en-US" b="1" dirty="0" smtClean="0"/>
              <a:t>http://www.mayoclinic.org/healthy-living/childrens-health/in-depth/mental-illness-in-children/art-20046577</a:t>
            </a:r>
            <a:endParaRPr lang="en-US"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28</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FAIRMAN</a:t>
            </a:r>
          </a:p>
          <a:p>
            <a:r>
              <a:rPr lang="en-US" dirty="0" smtClean="0"/>
              <a:t>-Resident</a:t>
            </a:r>
          </a:p>
          <a:p>
            <a:r>
              <a:rPr lang="en-US" dirty="0" smtClean="0"/>
              <a:t>-Patient</a:t>
            </a:r>
          </a:p>
          <a:p>
            <a:endParaRPr lang="en-US" dirty="0" smtClean="0"/>
          </a:p>
          <a:p>
            <a:r>
              <a:rPr lang="en-US" dirty="0" smtClean="0"/>
              <a:t>Give Scripts (2):</a:t>
            </a:r>
          </a:p>
          <a:p>
            <a:r>
              <a:rPr lang="en-US" u="sng" dirty="0" smtClean="0"/>
              <a:t>PATIENT</a:t>
            </a:r>
            <a:r>
              <a:rPr lang="en-US" dirty="0" smtClean="0"/>
              <a:t>:</a:t>
            </a:r>
          </a:p>
          <a:p>
            <a:r>
              <a:rPr lang="en-US" dirty="0" smtClean="0"/>
              <a:t>-Initially say “I’m okay.” Upon further questioning, state that you don’t hang out with family or friends as much anymore and feel really nervous when meeting new people.</a:t>
            </a:r>
          </a:p>
          <a:p>
            <a:r>
              <a:rPr lang="en-US" dirty="0" smtClean="0"/>
              <a:t>-You constantly feel like people are looking at your skin and it makes you uncomfortable, paranoid, and sad</a:t>
            </a:r>
          </a:p>
          <a:p>
            <a:r>
              <a:rPr lang="en-US" u="sng" dirty="0" smtClean="0"/>
              <a:t>RESIDENT</a:t>
            </a:r>
            <a:r>
              <a:rPr lang="en-US" dirty="0" smtClean="0"/>
              <a:t>:</a:t>
            </a:r>
          </a:p>
          <a:p>
            <a:r>
              <a:rPr lang="en-US" dirty="0" smtClean="0"/>
              <a:t>-Give normalizing statement and then ask about how patient is doing</a:t>
            </a:r>
          </a:p>
          <a:p>
            <a:r>
              <a:rPr lang="en-US" dirty="0" smtClean="0"/>
              <a:t>-Confirm how patient feels about herself, her relationships, and her school/work environment</a:t>
            </a:r>
          </a:p>
          <a:p>
            <a:r>
              <a:rPr lang="en-US" dirty="0" smtClean="0"/>
              <a:t>-If concern arises, empathize, provide resources (may include referral), and make follow up appt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29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FAIRMAN</a:t>
            </a:r>
          </a:p>
          <a:p>
            <a:r>
              <a:rPr lang="en-US" dirty="0" smtClean="0"/>
              <a:t>-Patient: says she’s doing fine BUT …</a:t>
            </a:r>
          </a:p>
          <a:p>
            <a:r>
              <a:rPr lang="en-US" dirty="0" smtClean="0"/>
              <a:t>-Resident: Says normalizing statement. Asks</a:t>
            </a:r>
            <a:r>
              <a:rPr lang="en-US" baseline="0" dirty="0" smtClean="0"/>
              <a:t> open ended question. Suspects a possible concern…</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30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FAIRMAN</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31</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Barrier pt: embarrassed</a:t>
            </a:r>
            <a:r>
              <a:rPr lang="en-US" baseline="0" dirty="0" smtClean="0"/>
              <a:t> to discuss </a:t>
            </a:r>
            <a:r>
              <a:rPr lang="en-US" baseline="0" dirty="0" err="1" smtClean="0"/>
              <a:t>psychologic</a:t>
            </a:r>
            <a:r>
              <a:rPr lang="en-US" baseline="0" dirty="0" smtClean="0"/>
              <a:t> issues</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32</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PRN: </a:t>
            </a:r>
            <a:r>
              <a:rPr lang="en-US" dirty="0" err="1" smtClean="0"/>
              <a:t>Benzo</a:t>
            </a:r>
            <a:endParaRPr lang="en-US" dirty="0" smtClean="0"/>
          </a:p>
          <a:p>
            <a:r>
              <a:rPr lang="en-US" dirty="0" smtClean="0"/>
              <a:t>Chronic: SSRI</a:t>
            </a:r>
          </a:p>
          <a:p>
            <a:r>
              <a:rPr lang="en-US" dirty="0" smtClean="0"/>
              <a:t>Non-sedating, non addictive: </a:t>
            </a:r>
            <a:r>
              <a:rPr lang="en-US" dirty="0" err="1" smtClean="0"/>
              <a:t>Buspirone</a:t>
            </a:r>
            <a:endParaRPr lang="en-US" dirty="0"/>
          </a:p>
        </p:txBody>
      </p:sp>
      <p:sp>
        <p:nvSpPr>
          <p:cNvPr id="4" name="Slide Number Placeholder 3"/>
          <p:cNvSpPr>
            <a:spLocks noGrp="1"/>
          </p:cNvSpPr>
          <p:nvPr>
            <p:ph type="sldNum" sz="quarter" idx="10"/>
          </p:nvPr>
        </p:nvSpPr>
        <p:spPr/>
        <p:txBody>
          <a:bodyPr/>
          <a:lstStyle/>
          <a:p>
            <a:fld id="{8AA8FC80-EF69-4465-8D27-06B8BE478C60}" type="slidenum">
              <a:rPr lang="en-US" smtClean="0"/>
              <a:t>33</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-Journal of the</a:t>
            </a:r>
            <a:r>
              <a:rPr lang="en-US" baseline="0" dirty="0" smtClean="0"/>
              <a:t> American Academy of Dermatology 2006</a:t>
            </a:r>
          </a:p>
          <a:p>
            <a:r>
              <a:rPr lang="en-US" baseline="0" dirty="0" smtClean="0"/>
              <a:t>-Cross sectional study in Italy 294 outpatient and 172 inpatient </a:t>
            </a:r>
            <a:r>
              <a:rPr lang="en-US" baseline="0" dirty="0" err="1" smtClean="0"/>
              <a:t>derm</a:t>
            </a:r>
            <a:r>
              <a:rPr lang="en-US" baseline="0" dirty="0" smtClean="0"/>
              <a:t> patients aged 18-60+ given 12 item general health questionnaire to assess suicidal ideation</a:t>
            </a:r>
          </a:p>
          <a:p>
            <a:r>
              <a:rPr lang="en-US" baseline="0" dirty="0" smtClean="0"/>
              <a:t>FINDINGS:</a:t>
            </a:r>
          </a:p>
          <a:p>
            <a:r>
              <a:rPr lang="en-US" baseline="0" dirty="0" smtClean="0"/>
              <a:t>-40 patients (8.6%) reported SI in past 2 weeks [95% CI 6.2-11.5]; Prevalence 15% inpatient and 5% outpatient; </a:t>
            </a:r>
            <a:r>
              <a:rPr lang="en-US" u="sng" baseline="0" dirty="0" smtClean="0"/>
              <a:t>note 1 year prevalence based on population studies is 5.6% in US</a:t>
            </a:r>
          </a:p>
          <a:p>
            <a:r>
              <a:rPr lang="en-US" baseline="0" dirty="0" smtClean="0"/>
              <a:t>-Increased risk: female, </a:t>
            </a:r>
            <a:r>
              <a:rPr lang="en-US" baseline="0" dirty="0" err="1" smtClean="0"/>
              <a:t>inpt</a:t>
            </a:r>
            <a:r>
              <a:rPr lang="en-US" baseline="0" dirty="0" smtClean="0"/>
              <a:t>, </a:t>
            </a:r>
            <a:r>
              <a:rPr lang="en-US" baseline="0" dirty="0" err="1" smtClean="0"/>
              <a:t>hx</a:t>
            </a:r>
            <a:r>
              <a:rPr lang="en-US" baseline="0" dirty="0" smtClean="0"/>
              <a:t> depression/anxiety d/o</a:t>
            </a:r>
          </a:p>
          <a:p>
            <a:r>
              <a:rPr lang="en-US" baseline="0" dirty="0" smtClean="0"/>
              <a:t>-Prevalence psoriasis 10% and acne 7%</a:t>
            </a:r>
          </a:p>
          <a:p>
            <a:endParaRPr lang="en-US" baseline="0" dirty="0" smtClean="0"/>
          </a:p>
        </p:txBody>
      </p:sp>
      <p:sp>
        <p:nvSpPr>
          <p:cNvPr id="4" name="Slide Number Placeholder 3"/>
          <p:cNvSpPr>
            <a:spLocks noGrp="1"/>
          </p:cNvSpPr>
          <p:nvPr>
            <p:ph type="sldNum" sz="quarter" idx="10"/>
          </p:nvPr>
        </p:nvSpPr>
        <p:spPr/>
        <p:txBody>
          <a:bodyPr/>
          <a:lstStyle/>
          <a:p>
            <a:fld id="{EBE973BE-7765-4F21-81D5-4BCB729C977A}" type="slidenum">
              <a:rPr lang="en-US" smtClean="0"/>
              <a:pPr/>
              <a:t>34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u="sng" dirty="0" smtClean="0"/>
              <a:t>Let me say one thing about screening</a:t>
            </a:r>
            <a:r>
              <a:rPr lang="en-US" u="sng" baseline="0" dirty="0" smtClean="0"/>
              <a:t> that can be implemented in the systems (clinic) level:</a:t>
            </a:r>
            <a:endParaRPr lang="en-US" u="sng" dirty="0" smtClean="0"/>
          </a:p>
          <a:p>
            <a:r>
              <a:rPr lang="en-US" dirty="0" smtClean="0"/>
              <a:t>-Journal</a:t>
            </a:r>
            <a:r>
              <a:rPr lang="en-US" baseline="0" dirty="0" smtClean="0"/>
              <a:t> of Psychosomatic Research 2004</a:t>
            </a:r>
          </a:p>
          <a:p>
            <a:r>
              <a:rPr lang="en-US" baseline="0" dirty="0" smtClean="0"/>
              <a:t>-</a:t>
            </a:r>
            <a:r>
              <a:rPr lang="en-US" u="sng" baseline="0" dirty="0" smtClean="0"/>
              <a:t>Study assess performance of psych screening questionnaire in </a:t>
            </a:r>
            <a:r>
              <a:rPr lang="en-US" u="sng" baseline="0" dirty="0" err="1" smtClean="0"/>
              <a:t>derm</a:t>
            </a:r>
            <a:r>
              <a:rPr lang="en-US" u="sng" baseline="0" dirty="0" smtClean="0"/>
              <a:t> practice</a:t>
            </a:r>
          </a:p>
          <a:p>
            <a:r>
              <a:rPr lang="en-US" baseline="0" dirty="0" smtClean="0"/>
              <a:t>-521 adult patients given 12 item GHQ then mental health professionals (blinded to GHQ score) interviewed patients</a:t>
            </a:r>
          </a:p>
          <a:p>
            <a:r>
              <a:rPr lang="en-US" baseline="0" dirty="0" smtClean="0"/>
              <a:t>FINDINGS:</a:t>
            </a:r>
          </a:p>
          <a:p>
            <a:r>
              <a:rPr lang="en-US" baseline="0" dirty="0" smtClean="0"/>
              <a:t>-High sensitivity (87%) and NPV (84%) </a:t>
            </a:r>
            <a:r>
              <a:rPr lang="en-US" b="1" u="sng" baseline="0" dirty="0" smtClean="0"/>
              <a:t>[GOOD  TEST PERFORMANCE CHARACTERISTICS] </a:t>
            </a:r>
            <a:r>
              <a:rPr lang="en-US" baseline="0" dirty="0" smtClean="0"/>
              <a:t>both with CI 95%, High +LR (1.50); Receiver Operating Characteristic (ROC) analysis showed area under curve = 0.70 (95% CI 0.66-0.75)</a:t>
            </a:r>
          </a:p>
          <a:p>
            <a:r>
              <a:rPr lang="en-US" baseline="0" dirty="0" smtClean="0"/>
              <a:t>[</a:t>
            </a:r>
            <a:r>
              <a:rPr lang="en-US" dirty="0" smtClean="0"/>
              <a:t>The area under the ROC curve is a measure of the ability of the GHQ-12 to discriminate between patients with psychiatric disorders and patients free from psychiatric morbidity. The area under the ROC curve may vary from 0.5 for a screening instrument whose discriminatory ability is no better than chance to 1.0 for a screening instrument with perfect discriminatory ability]</a:t>
            </a:r>
            <a:endParaRPr lang="en-US" baseline="0" dirty="0" smtClean="0"/>
          </a:p>
          <a:p>
            <a:r>
              <a:rPr lang="en-US" b="0" u="none" baseline="0" dirty="0" smtClean="0"/>
              <a:t>-easy to complete in few minutes, well accepted by patients, easy and quick to score in busy clinic</a:t>
            </a:r>
          </a:p>
          <a:p>
            <a:pPr defTabSz="914315">
              <a:defRPr/>
            </a:pPr>
            <a:r>
              <a:rPr lang="en-US" b="0" u="none" baseline="0" dirty="0" smtClean="0"/>
              <a:t>-</a:t>
            </a:r>
            <a:r>
              <a:rPr lang="en-US" b="0" u="none" dirty="0" smtClean="0"/>
              <a:t>routine use of such a screening questionnaire might help increase recognition of psychiatric disorders in dermatological patients.</a:t>
            </a:r>
          </a:p>
          <a:p>
            <a:pPr defTabSz="914315">
              <a:defRPr/>
            </a:pPr>
            <a:r>
              <a:rPr lang="en-US" b="1" u="sng" baseline="0" dirty="0" smtClean="0"/>
              <a:t> -Measures psychological distress but also screens for psych d/o (does not diagnose though)</a:t>
            </a:r>
          </a:p>
          <a:p>
            <a:endParaRPr lang="en-US" b="0" u="none"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35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Pinterest</a:t>
            </a:r>
            <a:endParaRPr lang="en-US" dirty="0"/>
          </a:p>
        </p:txBody>
      </p:sp>
      <p:sp>
        <p:nvSpPr>
          <p:cNvPr id="4" name="Slide Number Placeholder 3"/>
          <p:cNvSpPr>
            <a:spLocks noGrp="1"/>
          </p:cNvSpPr>
          <p:nvPr>
            <p:ph type="sldNum" sz="quarter" idx="10"/>
          </p:nvPr>
        </p:nvSpPr>
        <p:spPr/>
        <p:txBody>
          <a:bodyPr/>
          <a:lstStyle/>
          <a:p>
            <a:fld id="{8AA8FC80-EF69-4465-8D27-06B8BE478C60}" type="slidenum">
              <a:rPr lang="en-US" smtClean="0"/>
              <a:t>6</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Crisis Center Hotline: 800-833-2900</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36</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Your pts can find support online, on the phone, and</a:t>
            </a:r>
            <a:r>
              <a:rPr lang="en-US" baseline="0" dirty="0" smtClean="0"/>
              <a:t> in person AND all of these can be helpful</a:t>
            </a:r>
          </a:p>
          <a:p>
            <a:r>
              <a:rPr lang="en-US" baseline="0" dirty="0" smtClean="0"/>
              <a:t>I’ll talk about advocacy groups like NAAF can help you find support</a:t>
            </a:r>
          </a:p>
          <a:p>
            <a:r>
              <a:rPr lang="en-US" baseline="0" dirty="0" smtClean="0"/>
              <a:t>Before I do that let me say one thing about referrals to mental health professional</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37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History:</a:t>
            </a:r>
          </a:p>
          <a:p>
            <a:pPr lvl="1">
              <a:buFont typeface="Courier New" panose="02070309020205020404" pitchFamily="49" charset="0"/>
              <a:buChar char="o"/>
            </a:pPr>
            <a:r>
              <a:rPr lang="en-US" dirty="0" smtClean="0"/>
              <a:t>Non-profit founded in 1981 by UCSF dermatologist Dr. Vera Price and her alopecia </a:t>
            </a:r>
            <a:r>
              <a:rPr lang="en-US" dirty="0" err="1" smtClean="0"/>
              <a:t>areata</a:t>
            </a:r>
            <a:r>
              <a:rPr lang="en-US" dirty="0" smtClean="0"/>
              <a:t> patient </a:t>
            </a:r>
          </a:p>
          <a:p>
            <a:pPr lvl="1">
              <a:buFont typeface="Courier New" panose="02070309020205020404" pitchFamily="49" charset="0"/>
              <a:buChar char="o"/>
            </a:pPr>
            <a:r>
              <a:rPr lang="en-US" dirty="0" smtClean="0"/>
              <a:t>Headquarters</a:t>
            </a:r>
            <a:r>
              <a:rPr lang="en-US" baseline="0" dirty="0" smtClean="0"/>
              <a:t> in San Rafael, CA</a:t>
            </a:r>
            <a:endParaRPr lang="en-US" dirty="0" smtClean="0"/>
          </a:p>
          <a:p>
            <a:r>
              <a:rPr lang="en-US" dirty="0" smtClean="0"/>
              <a:t>Mission:</a:t>
            </a:r>
          </a:p>
          <a:p>
            <a:r>
              <a:rPr lang="en-US" dirty="0" smtClean="0"/>
              <a:t>-Support those with the disease, support research to find a cure or acceptable treatment for alopecia </a:t>
            </a:r>
            <a:r>
              <a:rPr lang="en-US" dirty="0" err="1" smtClean="0"/>
              <a:t>areata</a:t>
            </a:r>
            <a:r>
              <a:rPr lang="en-US" dirty="0" smtClean="0"/>
              <a:t>, and educate the public about alopecia </a:t>
            </a:r>
            <a:r>
              <a:rPr lang="en-US" dirty="0" err="1" smtClean="0"/>
              <a:t>areata</a:t>
            </a:r>
            <a:endParaRPr lang="en-US"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38</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ACE PROTECTICE FACTORS:</a:t>
            </a:r>
          </a:p>
          <a:p>
            <a:r>
              <a:rPr lang="en-US" dirty="0" smtClean="0"/>
              <a:t>-”Supportive family environment and social networks”</a:t>
            </a:r>
          </a:p>
          <a:p>
            <a:r>
              <a:rPr lang="en-US" dirty="0" smtClean="0"/>
              <a:t>http://www.cdc.gov/violenceprevention/childmaltreatment/riskprotectivefactors.html</a:t>
            </a:r>
          </a:p>
          <a:p>
            <a:endParaRPr lang="en-US" dirty="0" smtClean="0"/>
          </a:p>
          <a:p>
            <a:pPr defTabSz="914315">
              <a:defRPr/>
            </a:pPr>
            <a:r>
              <a:rPr lang="en-US" dirty="0" smtClean="0"/>
              <a:t>-14-year-old Jonathan </a:t>
            </a:r>
            <a:r>
              <a:rPr lang="en-US" dirty="0" err="1" smtClean="0"/>
              <a:t>Pitre</a:t>
            </a:r>
            <a:r>
              <a:rPr lang="en-US" dirty="0" smtClean="0"/>
              <a:t> suffers from </a:t>
            </a:r>
            <a:r>
              <a:rPr lang="en-US" dirty="0" err="1" smtClean="0"/>
              <a:t>Epidermolysis</a:t>
            </a:r>
            <a:r>
              <a:rPr lang="en-US" dirty="0" smtClean="0"/>
              <a:t> </a:t>
            </a:r>
            <a:r>
              <a:rPr lang="en-US" dirty="0" err="1" smtClean="0"/>
              <a:t>Bullosa</a:t>
            </a:r>
            <a:r>
              <a:rPr lang="en-US" dirty="0" smtClean="0"/>
              <a:t> (The Sports Network-TSN=Canadian sports network) [8:03-8:50]</a:t>
            </a:r>
          </a:p>
          <a:p>
            <a:pPr defTabSz="914315">
              <a:defRPr/>
            </a:pPr>
            <a:r>
              <a:rPr lang="en-US" dirty="0" smtClean="0">
                <a:hlinkClick r:id="rId3"/>
              </a:rPr>
              <a:t>https://youtu.be/iuYxGtuBSgk?t=8m3s</a:t>
            </a:r>
            <a:endParaRPr lang="en-US" dirty="0" smtClean="0"/>
          </a:p>
          <a:p>
            <a:pPr defTabSz="914315">
              <a:defRPr/>
            </a:pP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39</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-Support group:</a:t>
            </a:r>
            <a:r>
              <a:rPr lang="en-US" baseline="0" dirty="0" smtClean="0"/>
              <a:t> “A network of individuals who give courage, confidence, and help one another through empathy, insight, and constructive feedback.” (Introduction Textbook of Psychiatry by Drs. Donald W. Black and Nancy C. </a:t>
            </a:r>
            <a:r>
              <a:rPr lang="en-US" baseline="0" dirty="0" err="1" smtClean="0"/>
              <a:t>Andreasen</a:t>
            </a:r>
            <a:r>
              <a:rPr lang="en-US" baseline="0" dirty="0" smtClean="0"/>
              <a:t>)</a:t>
            </a:r>
          </a:p>
          <a:p>
            <a:endParaRPr lang="en-US" baseline="0" dirty="0" smtClean="0"/>
          </a:p>
          <a:p>
            <a:r>
              <a:rPr lang="en-US" baseline="0" dirty="0" smtClean="0"/>
              <a:t>-”</a:t>
            </a:r>
            <a:r>
              <a:rPr lang="en-US" dirty="0" smtClean="0"/>
              <a:t>Peer support programs are based on the premise that support from others who have been through a similar experience can help reduce the negative impacts of this disease.” [Cancer peer support programs—do they work? 2004]</a:t>
            </a:r>
          </a:p>
          <a:p>
            <a:endParaRPr lang="en-US" dirty="0" smtClean="0"/>
          </a:p>
          <a:p>
            <a:r>
              <a:rPr lang="en-US" dirty="0" smtClean="0"/>
              <a:t>-Phone and internet beneficial for homebound or </a:t>
            </a:r>
            <a:r>
              <a:rPr lang="en-US" u="sng" dirty="0" smtClean="0"/>
              <a:t>geographically distant or those desiring privacy or time constraints or those hesitant about initial social interaction</a:t>
            </a:r>
            <a:r>
              <a:rPr lang="en-US" dirty="0" smtClean="0"/>
              <a:t>. [Cancer peer support programs—do they work? 2004]</a:t>
            </a:r>
            <a:endParaRPr lang="en-US" baseline="0" dirty="0" smtClean="0"/>
          </a:p>
          <a:p>
            <a:endParaRPr lang="en-US" baseline="0" dirty="0" smtClean="0"/>
          </a:p>
          <a:p>
            <a:r>
              <a:rPr lang="en-US" baseline="0" dirty="0" smtClean="0"/>
              <a:t>-Other roles of group therapy/support group: instill hope, develop socializing skills, impart information, develop sense of group cohesiveness, reduce feelings of isolation, experiencing catharsis</a:t>
            </a:r>
          </a:p>
          <a:p>
            <a:endParaRPr lang="en-US" baseline="0" dirty="0" smtClean="0"/>
          </a:p>
          <a:p>
            <a:r>
              <a:rPr lang="en-US" baseline="0" dirty="0" smtClean="0"/>
              <a:t>-safe environment of individuals with shared experience</a:t>
            </a:r>
          </a:p>
          <a:p>
            <a:endParaRPr lang="en-US" baseline="0" dirty="0" smtClean="0"/>
          </a:p>
          <a:p>
            <a:r>
              <a:rPr lang="en-US" baseline="0" dirty="0" smtClean="0"/>
              <a:t>-</a:t>
            </a:r>
            <a:r>
              <a:rPr lang="en-US" dirty="0" smtClean="0"/>
              <a:t>The stress and coping perspective proposes that social support protects or enhances health directly by enhancing coping skills and indirectly by mediating the stress response [10–12]. Social</a:t>
            </a:r>
          </a:p>
          <a:p>
            <a:r>
              <a:rPr lang="en-US" dirty="0" smtClean="0"/>
              <a:t>comparison theory posits that being able to compare one’s</a:t>
            </a:r>
          </a:p>
          <a:p>
            <a:r>
              <a:rPr lang="en-US" dirty="0" smtClean="0"/>
              <a:t>own experience with similar others may </a:t>
            </a:r>
            <a:r>
              <a:rPr lang="en-US" dirty="0" err="1" smtClean="0"/>
              <a:t>normalise</a:t>
            </a:r>
            <a:r>
              <a:rPr lang="en-US" dirty="0" smtClean="0"/>
              <a:t> the experience, provide positive role </a:t>
            </a:r>
            <a:r>
              <a:rPr lang="en-US" dirty="0" err="1" smtClean="0"/>
              <a:t>modelling</a:t>
            </a:r>
            <a:r>
              <a:rPr lang="en-US" dirty="0" smtClean="0"/>
              <a:t>, encourage health</a:t>
            </a:r>
          </a:p>
          <a:p>
            <a:r>
              <a:rPr lang="en-US" dirty="0" smtClean="0"/>
              <a:t>promoting </a:t>
            </a:r>
            <a:r>
              <a:rPr lang="en-US" dirty="0" err="1" smtClean="0"/>
              <a:t>behaviours</a:t>
            </a:r>
            <a:r>
              <a:rPr lang="en-US" dirty="0" smtClean="0"/>
              <a:t> and enhance self-esteem [8,13]. Another</a:t>
            </a:r>
          </a:p>
          <a:p>
            <a:r>
              <a:rPr lang="en-US" dirty="0" smtClean="0"/>
              <a:t>mechanism by which social support may work is the</a:t>
            </a:r>
          </a:p>
          <a:p>
            <a:r>
              <a:rPr lang="en-US" dirty="0" smtClean="0"/>
              <a:t>helper-therapy principle [14]. Self-esteem is enhanced not</a:t>
            </a:r>
          </a:p>
          <a:p>
            <a:r>
              <a:rPr lang="en-US" dirty="0" smtClean="0"/>
              <a:t>only by sharing experiences and feelings with others in similar</a:t>
            </a:r>
          </a:p>
          <a:p>
            <a:r>
              <a:rPr lang="en-US" dirty="0" smtClean="0"/>
              <a:t>circumstances but also the opportunity to help others</a:t>
            </a:r>
          </a:p>
          <a:p>
            <a:r>
              <a:rPr lang="en-US" dirty="0" smtClean="0"/>
              <a:t>and not just focus on themselves. [Cancer peer support programs—do they work? 2004]</a:t>
            </a:r>
          </a:p>
          <a:p>
            <a:endParaRPr lang="en-US" dirty="0" smtClean="0"/>
          </a:p>
          <a:p>
            <a:r>
              <a:rPr lang="en-US" dirty="0" smtClean="0"/>
              <a:t>-NOTE: research suggests that improvement in psychological health may appear long term (later) which supports need for longitudinal follow up. [Cancer peer support programs—do they work? 2004]</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40</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-Health Psychology</a:t>
            </a:r>
            <a:r>
              <a:rPr lang="en-US" baseline="0" dirty="0" smtClean="0"/>
              <a:t> = Journal of the American Psychology Association 2012</a:t>
            </a:r>
          </a:p>
          <a:p>
            <a:r>
              <a:rPr lang="en-US" baseline="0" dirty="0" smtClean="0"/>
              <a:t>-Literature review: </a:t>
            </a:r>
            <a:r>
              <a:rPr lang="en-US" dirty="0" smtClean="0"/>
              <a:t>MEDLINE, EMBASE, </a:t>
            </a:r>
            <a:r>
              <a:rPr lang="en-US" dirty="0" err="1" smtClean="0"/>
              <a:t>PsycINFO</a:t>
            </a:r>
            <a:r>
              <a:rPr lang="en-US" dirty="0" smtClean="0"/>
              <a:t> and CINAHL published from 1979-2010</a:t>
            </a:r>
          </a:p>
          <a:p>
            <a:r>
              <a:rPr lang="en-US" dirty="0" smtClean="0"/>
              <a:t>-Chronic </a:t>
            </a:r>
            <a:r>
              <a:rPr lang="en-US" dirty="0" err="1" smtClean="0"/>
              <a:t>dz</a:t>
            </a:r>
            <a:r>
              <a:rPr lang="en-US" dirty="0" smtClean="0"/>
              <a:t>: cancer, DM, juvenile idiopathic arthritis, CF, Sickle, Asthma aged 10-30y/o assessing benefit of psychological interventions lasting 1 day to 12 months</a:t>
            </a:r>
          </a:p>
          <a:p>
            <a:r>
              <a:rPr lang="en-US" dirty="0" smtClean="0"/>
              <a:t>-Total 25 studies using groups, one-on-one, family sessions, computer-based, </a:t>
            </a:r>
            <a:r>
              <a:rPr lang="en-US" dirty="0" err="1" smtClean="0"/>
              <a:t>residental</a:t>
            </a:r>
            <a:r>
              <a:rPr lang="en-US" dirty="0" smtClean="0"/>
              <a:t> camp, mentoring program focus on peer support and education</a:t>
            </a:r>
          </a:p>
          <a:p>
            <a:r>
              <a:rPr lang="en-US" dirty="0" smtClean="0"/>
              <a:t>FINDINGS: </a:t>
            </a:r>
          </a:p>
          <a:p>
            <a:r>
              <a:rPr lang="en-US" dirty="0" smtClean="0"/>
              <a:t>-benefit coping, QOL, symptoms of distress, problem solving, goal setting, parent-adolescent relationship, communication skills, health knowledge</a:t>
            </a:r>
          </a:p>
          <a:p>
            <a:r>
              <a:rPr lang="en-US" dirty="0" smtClean="0"/>
              <a:t>CONCLUSION:</a:t>
            </a:r>
          </a:p>
          <a:p>
            <a:pPr defTabSz="914315">
              <a:defRPr/>
            </a:pPr>
            <a:r>
              <a:rPr lang="en-US" dirty="0" smtClean="0"/>
              <a:t>-”Skill-based psychological interventions delivered over multiple sessions may give the most positive results in adolescents and young adults who live with </a:t>
            </a:r>
            <a:r>
              <a:rPr lang="en-US" dirty="0" smtClean="0">
                <a:hlinkClick r:id="rId3"/>
              </a:rPr>
              <a:t>chronic</a:t>
            </a:r>
            <a:r>
              <a:rPr lang="en-US" dirty="0" smtClean="0"/>
              <a:t> illness.”</a:t>
            </a:r>
          </a:p>
          <a:p>
            <a:pPr defTabSz="914315">
              <a:defRPr/>
            </a:pPr>
            <a:r>
              <a:rPr lang="en-US" dirty="0" smtClean="0"/>
              <a:t>****************************************************************</a:t>
            </a:r>
          </a:p>
          <a:p>
            <a:pPr defTabSz="914315">
              <a:defRPr/>
            </a:pPr>
            <a:r>
              <a:rPr lang="en-US" dirty="0" smtClean="0"/>
              <a:t>-Journal of Child Health Care 2014</a:t>
            </a:r>
          </a:p>
          <a:p>
            <a:pPr defTabSz="914315">
              <a:defRPr/>
            </a:pPr>
            <a:r>
              <a:rPr lang="en-US" dirty="0" smtClean="0"/>
              <a:t>-Evaluating the psychosocial experience of 36 adolescents (8-15y/o) with chronic heart disease who participate in a 5 day summer overnight camp</a:t>
            </a:r>
          </a:p>
          <a:p>
            <a:pPr defTabSz="914315">
              <a:defRPr/>
            </a:pPr>
            <a:endParaRPr lang="en-US" dirty="0" smtClean="0"/>
          </a:p>
          <a:p>
            <a:pPr defTabSz="914315">
              <a:defRPr/>
            </a:pPr>
            <a:r>
              <a:rPr lang="en-US" b="1" u="sng" dirty="0" smtClean="0"/>
              <a:t>CONCLUSION: Interacting with someone with shared experience is important for anyone with chronic disease like the support group I run</a:t>
            </a:r>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41</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Meeting successful people who don’t let AA keep them from what they love to do</a:t>
            </a:r>
          </a:p>
          <a:p>
            <a:r>
              <a:rPr lang="en-US" dirty="0" smtClean="0"/>
              <a:t>Charlie Villanueva</a:t>
            </a:r>
            <a:r>
              <a:rPr lang="en-US" baseline="0" dirty="0" smtClean="0"/>
              <a:t> Dallas Mavericks</a:t>
            </a:r>
            <a:endParaRPr lang="en-US" dirty="0" smtClean="0"/>
          </a:p>
          <a:p>
            <a:r>
              <a:rPr lang="en-US" dirty="0" smtClean="0"/>
              <a:t>Kayla Martell Miss Delaware top 10 finalists in 2011 Miss America Pageant </a:t>
            </a:r>
          </a:p>
          <a:p>
            <a:endParaRPr lang="en-US" dirty="0" smtClean="0"/>
          </a:p>
          <a:p>
            <a:r>
              <a:rPr lang="en-US" dirty="0" smtClean="0"/>
              <a:t>ACE PROTECTIVE FACTORS:</a:t>
            </a:r>
          </a:p>
          <a:p>
            <a:r>
              <a:rPr lang="en-US" dirty="0" smtClean="0"/>
              <a:t>-”Caring adults outside family who can serve as role models/mentors”</a:t>
            </a:r>
          </a:p>
          <a:p>
            <a:r>
              <a:rPr lang="en-US" dirty="0" smtClean="0"/>
              <a:t>http://www.cdc.gov/violenceprevention/childmaltreatment/riskprotectivefactors.html</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42</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advocate for children by providing information to schools to reduce bullying and relax restrictive dress codes that prevent a student with alopecia </a:t>
            </a:r>
            <a:r>
              <a:rPr lang="en-US" dirty="0" err="1" smtClean="0"/>
              <a:t>areata</a:t>
            </a:r>
            <a:r>
              <a:rPr lang="en-US" dirty="0" smtClean="0"/>
              <a:t> from wearing a hat or scarf.”-</a:t>
            </a:r>
            <a:r>
              <a:rPr lang="en-US" dirty="0" err="1" smtClean="0"/>
              <a:t>NAAF.org</a:t>
            </a:r>
            <a:endParaRPr lang="en-US" dirty="0" smtClean="0"/>
          </a:p>
          <a:p>
            <a:endParaRPr lang="en-US" dirty="0" smtClean="0"/>
          </a:p>
          <a:p>
            <a:r>
              <a:rPr lang="en-US" dirty="0" smtClean="0"/>
              <a:t>-Journal of Adolescent Health 2013</a:t>
            </a:r>
          </a:p>
          <a:p>
            <a:r>
              <a:rPr lang="en-US" dirty="0" smtClean="0"/>
              <a:t>-Dept</a:t>
            </a:r>
            <a:r>
              <a:rPr lang="en-US" baseline="0" dirty="0" smtClean="0"/>
              <a:t> </a:t>
            </a:r>
            <a:r>
              <a:rPr lang="en-US" baseline="0" dirty="0" err="1" smtClean="0"/>
              <a:t>Peds</a:t>
            </a:r>
            <a:r>
              <a:rPr lang="en-US" baseline="0" dirty="0" smtClean="0"/>
              <a:t> Duke, Harvard School Public Health, Dept Child Psychiatry Stanford</a:t>
            </a:r>
          </a:p>
          <a:p>
            <a:r>
              <a:rPr lang="en-US" baseline="0" dirty="0" smtClean="0"/>
              <a:t>-N=20 students average age 15y/o (13-19y/o) with chronic diseases (DM, IBD, SLE, etc)</a:t>
            </a:r>
          </a:p>
          <a:p>
            <a:r>
              <a:rPr lang="en-US" baseline="0" dirty="0" smtClean="0"/>
              <a:t>-</a:t>
            </a:r>
            <a:r>
              <a:rPr lang="en-US" dirty="0" smtClean="0"/>
              <a:t>”describes a group mentoring program (The Adolescent Leadership Council-TALC)</a:t>
            </a:r>
            <a:r>
              <a:rPr lang="en-US" baseline="0" dirty="0" smtClean="0"/>
              <a:t> </a:t>
            </a:r>
            <a:r>
              <a:rPr lang="en-US" dirty="0" smtClean="0"/>
              <a:t>that brings together high school students and college mentors with chronic illness to promote positive young adult outcomes.”</a:t>
            </a:r>
          </a:p>
          <a:p>
            <a:r>
              <a:rPr lang="en-US" dirty="0" smtClean="0"/>
              <a:t>-Use Positive Youth Development (PYD) framework which states</a:t>
            </a:r>
            <a:r>
              <a:rPr lang="en-US" baseline="0" dirty="0" smtClean="0"/>
              <a:t> that “successful youth outcomes include the dev of attributes such as competence, confidence, character, social connectedness, and compassion” leads to successful adult dev</a:t>
            </a:r>
          </a:p>
          <a:p>
            <a:r>
              <a:rPr lang="en-US" b="1" u="sng" baseline="0" dirty="0" smtClean="0"/>
              <a:t>-QUOTES: </a:t>
            </a:r>
            <a:r>
              <a:rPr lang="en-US" b="1" u="sng" dirty="0" smtClean="0"/>
              <a:t>“TALC and its mentors gave me the self-confidence that I needed to pursue my goals.”</a:t>
            </a:r>
          </a:p>
          <a:p>
            <a:r>
              <a:rPr lang="en-US" b="1" u="sng" dirty="0" smtClean="0"/>
              <a:t>“In my own life, TALC was one of the first times I talked to people about my illness, outside of my close friends. It was an important step for me, and I am now much more comfortable discussing the reality of my illnesses.”</a:t>
            </a:r>
          </a:p>
          <a:p>
            <a:r>
              <a:rPr lang="en-US" dirty="0" smtClean="0"/>
              <a:t>FINDINGS:</a:t>
            </a:r>
          </a:p>
          <a:p>
            <a:r>
              <a:rPr lang="en-US" b="1" u="sng" dirty="0" smtClean="0"/>
              <a:t>-Decrease loneliness, increase health care self-advocacy</a:t>
            </a:r>
            <a:endParaRPr lang="en-US" b="1" u="sng"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43</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Miya</a:t>
            </a:r>
            <a:r>
              <a:rPr lang="en-US" dirty="0" smtClean="0"/>
              <a:t> diagnosed at 2 y/o and this is a postcard that was sent to her teacher and school principal</a:t>
            </a:r>
            <a:r>
              <a:rPr lang="en-US" baseline="0" dirty="0" smtClean="0"/>
              <a:t> before starting </a:t>
            </a:r>
            <a:r>
              <a:rPr lang="en-US" baseline="0" dirty="0" err="1" smtClean="0"/>
              <a:t>kindergarden</a:t>
            </a:r>
            <a:r>
              <a:rPr lang="en-US" baseline="0" dirty="0" smtClean="0"/>
              <a:t> in order to educate her school and classmates on Alopecia. She read this postcard to her classmates and sent it home to the homes of her classmates. The result? Positive feedback from parents of classmates thanking </a:t>
            </a:r>
            <a:r>
              <a:rPr lang="en-US" baseline="0" dirty="0" err="1" smtClean="0"/>
              <a:t>Miya</a:t>
            </a:r>
            <a:r>
              <a:rPr lang="en-US" baseline="0" dirty="0" smtClean="0"/>
              <a:t> and her family for providing info about Alopecia. This idea came from other families that </a:t>
            </a:r>
            <a:r>
              <a:rPr lang="en-US" baseline="0" dirty="0" err="1" smtClean="0"/>
              <a:t>Miya’s</a:t>
            </a:r>
            <a:r>
              <a:rPr lang="en-US" baseline="0" dirty="0" smtClean="0"/>
              <a:t> family met at the NAAF Annual Conference.</a:t>
            </a:r>
          </a:p>
          <a:p>
            <a:endParaRPr lang="en-US" baseline="0" dirty="0" smtClean="0"/>
          </a:p>
          <a:p>
            <a:r>
              <a:rPr lang="en-US" baseline="0" dirty="0" smtClean="0"/>
              <a:t>*My-</a:t>
            </a:r>
            <a:r>
              <a:rPr lang="en-US" baseline="0" dirty="0" err="1" smtClean="0"/>
              <a:t>ya</a:t>
            </a:r>
            <a:r>
              <a:rPr lang="en-US" baseline="0" dirty="0" smtClean="0"/>
              <a:t> Ma-</a:t>
            </a:r>
            <a:r>
              <a:rPr lang="en-US" baseline="0" dirty="0" err="1" smtClean="0"/>
              <a:t>toor</a:t>
            </a:r>
            <a:endParaRPr lang="en-US"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44</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Washington DC legislature</a:t>
            </a:r>
            <a:r>
              <a:rPr lang="en-US" baseline="0" dirty="0" smtClean="0"/>
              <a:t> meetings to increase Alopecia funding through policy change</a:t>
            </a:r>
          </a:p>
          <a:p>
            <a:endParaRPr lang="en-US" baseline="0" dirty="0" smtClean="0"/>
          </a:p>
          <a:p>
            <a:r>
              <a:rPr lang="en-US" baseline="0" dirty="0" smtClean="0"/>
              <a:t>-</a:t>
            </a:r>
            <a:r>
              <a:rPr lang="en-US" dirty="0" smtClean="0"/>
              <a:t>A California representative is currently drafting a bill that will provide $400 every two years through Medicaid to those in verifiable medical need of a cranial prosthetic.</a:t>
            </a:r>
          </a:p>
          <a:p>
            <a:endParaRPr lang="en-US" dirty="0" smtClean="0"/>
          </a:p>
          <a:p>
            <a:r>
              <a:rPr lang="en-US" dirty="0" smtClean="0"/>
              <a:t>-FDA recently began a new process called the Patient-Focused Drug Development Initiative (PFDDI) that provides patients with the opportunity to speak about how certain conditions have impacted their lives. FDA plans to use the patient-reported information to better evaluate treatment options for those conditions. </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45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www.skindipity.com</a:t>
            </a:r>
          </a:p>
          <a:p>
            <a:r>
              <a:rPr lang="en-US" dirty="0" smtClean="0"/>
              <a:t>www.innerbody.com</a:t>
            </a:r>
          </a:p>
          <a:p>
            <a:r>
              <a:rPr lang="en-US" dirty="0" smtClean="0"/>
              <a:t>cystbursting.com</a:t>
            </a:r>
          </a:p>
          <a:p>
            <a:r>
              <a:rPr lang="en-US" dirty="0" smtClean="0"/>
              <a:t>hair-loss-healing.com</a:t>
            </a:r>
            <a:endParaRPr lang="en-US" dirty="0"/>
          </a:p>
        </p:txBody>
      </p:sp>
      <p:sp>
        <p:nvSpPr>
          <p:cNvPr id="4" name="Slide Number Placeholder 3"/>
          <p:cNvSpPr>
            <a:spLocks noGrp="1"/>
          </p:cNvSpPr>
          <p:nvPr>
            <p:ph type="sldNum" sz="quarter" idx="10"/>
          </p:nvPr>
        </p:nvSpPr>
        <p:spPr/>
        <p:txBody>
          <a:bodyPr/>
          <a:lstStyle/>
          <a:p>
            <a:fld id="{8AA8FC80-EF69-4465-8D27-06B8BE478C60}" type="slidenum">
              <a:rPr lang="en-US" smtClean="0"/>
              <a:t>7</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973BE-7765-4F21-81D5-4BCB729C977A}" type="slidenum">
              <a:rPr lang="en-US" smtClean="0"/>
              <a:pPr/>
              <a:t>46</a:t>
            </a:fld>
            <a:endParaRPr lang="en-US"/>
          </a:p>
        </p:txBody>
      </p:sp>
    </p:spTree>
    <p:extLst>
      <p:ext uri="{BB962C8B-B14F-4D97-AF65-F5344CB8AC3E}">
        <p14:creationId xmlns:p14="http://schemas.microsoft.com/office/powerpoint/2010/main" val="25678763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goals for you</a:t>
            </a:r>
            <a:r>
              <a:rPr lang="en-US" baseline="0" dirty="0" smtClean="0"/>
              <a:t> are to…</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47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15">
              <a:defRPr/>
            </a:pPr>
            <a:r>
              <a:rPr lang="en-US" dirty="0" smtClean="0">
                <a:hlinkClick r:id="rId3"/>
              </a:rPr>
              <a:t>http://www.ted.com/talks/guy_winch_the_case_for_emotional_hygiene?language=en#t-792114</a:t>
            </a:r>
            <a:endParaRPr lang="en-US" dirty="0" smtClean="0"/>
          </a:p>
          <a:p>
            <a:endParaRPr lang="en-US" dirty="0" smtClean="0"/>
          </a:p>
          <a:p>
            <a:r>
              <a:rPr lang="en-US" dirty="0" smtClean="0"/>
              <a:t>Play: 10:59-14:29</a:t>
            </a:r>
          </a:p>
          <a:p>
            <a:endParaRPr lang="en-US" dirty="0" smtClean="0"/>
          </a:p>
          <a:p>
            <a:r>
              <a:rPr lang="en-US" dirty="0" smtClean="0"/>
              <a:t>-Story of woman who gets rejected</a:t>
            </a:r>
            <a:r>
              <a:rPr lang="en-US" baseline="0" dirty="0" smtClean="0"/>
              <a:t> by a date and the effect the mind can have on this situation and just how bad it can be</a:t>
            </a:r>
          </a:p>
          <a:p>
            <a:r>
              <a:rPr lang="en-US" b="1" u="sng" baseline="0" dirty="0" smtClean="0"/>
              <a:t>-Rumination</a:t>
            </a:r>
            <a:endParaRPr lang="en-US" b="1" u="sng" dirty="0" smtClean="0"/>
          </a:p>
          <a:p>
            <a:endParaRPr lang="en-US" dirty="0" smtClean="0"/>
          </a:p>
          <a:p>
            <a:r>
              <a:rPr lang="en-US" dirty="0" smtClean="0"/>
              <a:t>-So after seeing this clip, you may be thinking…</a:t>
            </a:r>
          </a:p>
        </p:txBody>
      </p:sp>
      <p:sp>
        <p:nvSpPr>
          <p:cNvPr id="4" name="Slide Number Placeholder 3"/>
          <p:cNvSpPr>
            <a:spLocks noGrp="1"/>
          </p:cNvSpPr>
          <p:nvPr>
            <p:ph type="sldNum" sz="quarter" idx="10"/>
          </p:nvPr>
        </p:nvSpPr>
        <p:spPr/>
        <p:txBody>
          <a:bodyPr/>
          <a:lstStyle/>
          <a:p>
            <a:fld id="{EBE973BE-7765-4F21-81D5-4BCB729C977A}"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-Well let’s take a look at some quotes about what individuals with skin disease ruminate about.</a:t>
            </a:r>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part of the experience of living with skin disease and may not come up explicitly in clinic</a:t>
            </a:r>
          </a:p>
          <a:p>
            <a:r>
              <a:rPr lang="en-US" dirty="0" smtClean="0"/>
              <a:t>This is the answer</a:t>
            </a:r>
            <a:r>
              <a:rPr lang="en-US" baseline="0" dirty="0" smtClean="0"/>
              <a:t> of what this (what mental health) has to do with your patients—it has everything to do with it.</a:t>
            </a:r>
          </a:p>
          <a:p>
            <a:endParaRPr lang="en-US" baseline="0" dirty="0" smtClean="0"/>
          </a:p>
          <a:p>
            <a:r>
              <a:rPr lang="en-US" b="1" u="sng" dirty="0" smtClean="0"/>
              <a:t>ASK: what they think of that, does this come up in your conversations with patients? Do patients discuss this with you? If not, why not? If so, how do you respond? And ask how comfortable they are in responding.</a:t>
            </a:r>
          </a:p>
          <a:p>
            <a:endParaRPr lang="en-US" b="1" u="sng" dirty="0" smtClean="0"/>
          </a:p>
        </p:txBody>
      </p:sp>
      <p:sp>
        <p:nvSpPr>
          <p:cNvPr id="4" name="Slide Number Placeholder 3"/>
          <p:cNvSpPr>
            <a:spLocks noGrp="1"/>
          </p:cNvSpPr>
          <p:nvPr>
            <p:ph type="sldNum" sz="quarter" idx="10"/>
          </p:nvPr>
        </p:nvSpPr>
        <p:spPr/>
        <p:txBody>
          <a:bodyPr/>
          <a:lstStyle/>
          <a:p>
            <a:fld id="{EBE973BE-7765-4F21-81D5-4BCB729C977A}"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15">
              <a:defRPr/>
            </a:pPr>
            <a:r>
              <a:rPr lang="en-US" dirty="0" smtClean="0"/>
              <a:t>“Although skin conditions are usually</a:t>
            </a:r>
            <a:r>
              <a:rPr lang="en-US" baseline="0" dirty="0" smtClean="0"/>
              <a:t> not life-threatening because of their visibility they can be ‘life-ruining’.” </a:t>
            </a:r>
            <a:r>
              <a:rPr lang="en-US" baseline="0" dirty="0" err="1" smtClean="0"/>
              <a:t>aafp</a:t>
            </a:r>
            <a:r>
              <a:rPr lang="en-US" baseline="0" dirty="0" smtClean="0"/>
              <a:t> </a:t>
            </a:r>
            <a:r>
              <a:rPr lang="en-US" baseline="0" dirty="0" err="1" smtClean="0"/>
              <a:t>derm</a:t>
            </a:r>
            <a:r>
              <a:rPr lang="en-US" baseline="0" dirty="0" smtClean="0"/>
              <a:t> article</a:t>
            </a:r>
            <a:endParaRPr lang="en-US" dirty="0" smtClean="0"/>
          </a:p>
          <a:p>
            <a:pPr defTabSz="914315">
              <a:defRPr/>
            </a:pPr>
            <a:endParaRPr lang="en-US" dirty="0" smtClean="0"/>
          </a:p>
          <a:p>
            <a:pPr defTabSz="914315">
              <a:defRPr/>
            </a:pPr>
            <a:r>
              <a:rPr lang="en-US" dirty="0" smtClean="0"/>
              <a:t>Prevalence of Psychological Disorders in Patients with Alopecia Areata in Comparison with Normal Subjects</a:t>
            </a:r>
          </a:p>
          <a:p>
            <a:r>
              <a:rPr lang="en-US" dirty="0" err="1" smtClean="0"/>
              <a:t>Shahin</a:t>
            </a:r>
            <a:r>
              <a:rPr lang="en-US" dirty="0" smtClean="0"/>
              <a:t> Aghaei,1 </a:t>
            </a:r>
            <a:r>
              <a:rPr lang="en-US" dirty="0" err="1" smtClean="0"/>
              <a:t>Nasrin</a:t>
            </a:r>
            <a:r>
              <a:rPr lang="en-US" dirty="0" smtClean="0"/>
              <a:t> Saki,1,2 </a:t>
            </a:r>
            <a:r>
              <a:rPr lang="en-US" dirty="0" err="1" smtClean="0"/>
              <a:t>Ehsan</a:t>
            </a:r>
            <a:r>
              <a:rPr lang="en-US" dirty="0" smtClean="0"/>
              <a:t> Daneshmand,2 and </a:t>
            </a:r>
            <a:r>
              <a:rPr lang="en-US" dirty="0" err="1" smtClean="0"/>
              <a:t>Bahare</a:t>
            </a:r>
            <a:r>
              <a:rPr lang="en-US" dirty="0" smtClean="0"/>
              <a:t> Kardeh2</a:t>
            </a:r>
          </a:p>
          <a:p>
            <a:r>
              <a:rPr lang="en-US" dirty="0" smtClean="0"/>
              <a:t>ISRN (International Scholarly Research Notices) Dermatology</a:t>
            </a:r>
          </a:p>
          <a:p>
            <a:r>
              <a:rPr lang="en-US" dirty="0" smtClean="0"/>
              <a:t>Volume 2014 (2014), Article ID 304370, 4 pages, Published 9 March 2014</a:t>
            </a:r>
          </a:p>
          <a:p>
            <a:r>
              <a:rPr lang="en-US" dirty="0" smtClean="0"/>
              <a:t>http://dx.doi.org/10.1155/2014/304370</a:t>
            </a:r>
          </a:p>
          <a:p>
            <a:endParaRPr lang="en-US" dirty="0" smtClean="0"/>
          </a:p>
          <a:p>
            <a:r>
              <a:rPr lang="en-US" dirty="0" smtClean="0"/>
              <a:t>-Mental health: kid to adult</a:t>
            </a:r>
          </a:p>
          <a:p>
            <a:r>
              <a:rPr lang="en-US" dirty="0" smtClean="0"/>
              <a:t>-Skin= indicator of health, helps society determine if you are healthy or ill</a:t>
            </a:r>
          </a:p>
          <a:p>
            <a:pPr defTabSz="914315">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15">
              <a:defRPr/>
            </a:pPr>
            <a:r>
              <a:rPr lang="en-US" dirty="0" smtClean="0"/>
              <a:t>What I did is take a look at several research articles on psoriasis, </a:t>
            </a:r>
            <a:r>
              <a:rPr lang="en-US" dirty="0" err="1" smtClean="0"/>
              <a:t>vitiligo</a:t>
            </a:r>
            <a:r>
              <a:rPr lang="en-US" dirty="0" smtClean="0"/>
              <a:t>, AA, atopic dermatitis, and </a:t>
            </a:r>
            <a:r>
              <a:rPr lang="en-US" dirty="0" err="1" smtClean="0"/>
              <a:t>rosacea</a:t>
            </a:r>
            <a:r>
              <a:rPr lang="en-US" dirty="0" smtClean="0"/>
              <a:t> to learn</a:t>
            </a:r>
            <a:r>
              <a:rPr lang="en-US" baseline="0" dirty="0" smtClean="0"/>
              <a:t> more about what relationship has been found between mental health and dermatology.</a:t>
            </a:r>
          </a:p>
          <a:p>
            <a:pPr defTabSz="914315">
              <a:defRPr/>
            </a:pPr>
            <a:endParaRPr lang="en-US" baseline="0" dirty="0" smtClean="0"/>
          </a:p>
          <a:p>
            <a:pPr defTabSz="914315">
              <a:defRPr/>
            </a:pPr>
            <a:r>
              <a:rPr lang="en-US" u="sng" dirty="0" smtClean="0"/>
              <a:t>ASK! Are there other dermatological diseases have played a part in psychosocial concerns for your patients? </a:t>
            </a:r>
          </a:p>
          <a:p>
            <a:pPr defTabSz="914315">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BE973BE-7765-4F21-81D5-4BCB729C977A}"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869C8B-AC9C-4EC9-BFD9-91599D861C1F}" type="datetimeFigureOut">
              <a:rPr lang="en-US" smtClean="0"/>
              <a:t>7/7/2016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869C8B-AC9C-4EC9-BFD9-91599D861C1F}" type="datetimeFigureOut">
              <a:rPr lang="en-US" smtClean="0"/>
              <a:t>7/7/2016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869C8B-AC9C-4EC9-BFD9-91599D861C1F}" type="datetimeFigureOut">
              <a:rPr lang="en-US" smtClean="0"/>
              <a:t>7/7/2016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869C8B-AC9C-4EC9-BFD9-91599D861C1F}" type="datetimeFigureOut">
              <a:rPr lang="en-US" smtClean="0"/>
              <a:t>7/7/2016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869C8B-AC9C-4EC9-BFD9-91599D861C1F}" type="datetimeFigureOut">
              <a:rPr lang="en-US" smtClean="0"/>
              <a:t>7/7/2016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869C8B-AC9C-4EC9-BFD9-91599D861C1F}" type="datetimeFigureOut">
              <a:rPr lang="en-US" smtClean="0"/>
              <a:t>7/7/2016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869C8B-AC9C-4EC9-BFD9-91599D861C1F}" type="datetimeFigureOut">
              <a:rPr lang="en-US" smtClean="0"/>
              <a:t>7/7/2016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869C8B-AC9C-4EC9-BFD9-91599D861C1F}" type="datetimeFigureOut">
              <a:rPr lang="en-US" smtClean="0"/>
              <a:t>7/7/2016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869C8B-AC9C-4EC9-BFD9-91599D861C1F}" type="datetimeFigureOut">
              <a:rPr lang="en-US" smtClean="0"/>
              <a:t>7/7/2016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869C8B-AC9C-4EC9-BFD9-91599D861C1F}" type="datetimeFigureOut">
              <a:rPr lang="en-US" smtClean="0"/>
              <a:t>7/7/2016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869C8B-AC9C-4EC9-BFD9-91599D861C1F}" type="datetimeFigureOut">
              <a:rPr lang="en-US" smtClean="0"/>
              <a:t>7/7/2016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A7D5A2-DDE0-42C5-BB8F-8B613CFF6BF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869C8B-AC9C-4EC9-BFD9-91599D861C1F}" type="datetimeFigureOut">
              <a:rPr lang="en-US" smtClean="0"/>
              <a:t>7/7/2016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A7D5A2-DDE0-42C5-BB8F-8B613CFF6BF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9.gi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4.xml.rels><?xml version="1.0" encoding="UTF-8" standalone="yes"?>
<Relationships xmlns="http://schemas.openxmlformats.org/package/2006/relationships"><Relationship Id="rId3" Type="http://schemas.openxmlformats.org/officeDocument/2006/relationships/hyperlink" Target="http://www.ted.com/talks/guy_winch_the_case_for_emotional_hygiene?language=en"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youtu.be/F2hc2FLOdhI?t=1m21s"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hyperlink" Target="https://vpn.lib.ucdavis.edu/pubmedhealth/,DanaInfo=www.ncbi.nlm.nih.gov+PMHT0022584"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46.xml.rels><?xml version="1.0" encoding="UTF-8" standalone="yes"?>
<Relationships xmlns="http://schemas.openxmlformats.org/package/2006/relationships"><Relationship Id="rId3" Type="http://schemas.openxmlformats.org/officeDocument/2006/relationships/hyperlink" Target="http://www.naaf.org/"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hyperlink" Target="http://www.rosacea.org/" TargetMode="External"/><Relationship Id="rId5" Type="http://schemas.openxmlformats.org/officeDocument/2006/relationships/hyperlink" Target="https://www.psoriasis.org/" TargetMode="External"/><Relationship Id="rId4" Type="http://schemas.openxmlformats.org/officeDocument/2006/relationships/hyperlink" Target="http://nationaleczema.org/"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hyperlink" Target="https://youtu.be/F2hc2FLOdhI?t=10m59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Psychodermatology</a:t>
            </a:r>
            <a:endParaRPr lang="en-US" dirty="0"/>
          </a:p>
        </p:txBody>
      </p:sp>
      <p:sp>
        <p:nvSpPr>
          <p:cNvPr id="3" name="Subtitle 2"/>
          <p:cNvSpPr>
            <a:spLocks noGrp="1"/>
          </p:cNvSpPr>
          <p:nvPr>
            <p:ph type="subTitle" idx="1"/>
          </p:nvPr>
        </p:nvSpPr>
        <p:spPr>
          <a:xfrm>
            <a:off x="1371600" y="4267200"/>
            <a:ext cx="6324600" cy="1371600"/>
          </a:xfrm>
        </p:spPr>
        <p:txBody>
          <a:bodyPr>
            <a:normAutofit/>
          </a:bodyPr>
          <a:lstStyle/>
          <a:p>
            <a:r>
              <a:rPr lang="en-US" sz="2400" dirty="0" smtClean="0">
                <a:solidFill>
                  <a:schemeClr val="tx1"/>
                </a:solidFill>
              </a:rPr>
              <a:t>Angela Rodgers, MD</a:t>
            </a:r>
          </a:p>
          <a:p>
            <a:r>
              <a:rPr lang="en-US" sz="2400" dirty="0" smtClean="0">
                <a:solidFill>
                  <a:schemeClr val="tx1"/>
                </a:solidFill>
              </a:rPr>
              <a:t>Family Medicine</a:t>
            </a:r>
          </a:p>
          <a:p>
            <a:r>
              <a:rPr lang="en-US" sz="2400" dirty="0" smtClean="0">
                <a:solidFill>
                  <a:schemeClr val="tx1"/>
                </a:solidFill>
              </a:rPr>
              <a:t>Contra Costa Regional Medical Center </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Quotes</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10</a:t>
            </a:fld>
            <a:endParaRPr lang="en-US"/>
          </a:p>
        </p:txBody>
      </p:sp>
      <p:sp>
        <p:nvSpPr>
          <p:cNvPr id="5" name="TextBox 4"/>
          <p:cNvSpPr txBox="1"/>
          <p:nvPr/>
        </p:nvSpPr>
        <p:spPr>
          <a:xfrm>
            <a:off x="1524000" y="1600200"/>
            <a:ext cx="2514600" cy="646331"/>
          </a:xfrm>
          <a:prstGeom prst="rect">
            <a:avLst/>
          </a:prstGeom>
          <a:noFill/>
        </p:spPr>
        <p:txBody>
          <a:bodyPr wrap="square" rtlCol="0">
            <a:spAutoFit/>
          </a:bodyPr>
          <a:lstStyle/>
          <a:p>
            <a:r>
              <a:rPr lang="en-US" i="1" dirty="0" smtClean="0"/>
              <a:t>“I feel like less of a female.”</a:t>
            </a:r>
            <a:endParaRPr lang="en-US" i="1" dirty="0"/>
          </a:p>
        </p:txBody>
      </p:sp>
      <p:sp>
        <p:nvSpPr>
          <p:cNvPr id="6" name="TextBox 5"/>
          <p:cNvSpPr txBox="1"/>
          <p:nvPr/>
        </p:nvSpPr>
        <p:spPr>
          <a:xfrm>
            <a:off x="2209800" y="4114800"/>
            <a:ext cx="3124200" cy="646331"/>
          </a:xfrm>
          <a:prstGeom prst="rect">
            <a:avLst/>
          </a:prstGeom>
          <a:noFill/>
        </p:spPr>
        <p:txBody>
          <a:bodyPr wrap="square" rtlCol="0">
            <a:spAutoFit/>
          </a:bodyPr>
          <a:lstStyle/>
          <a:p>
            <a:r>
              <a:rPr lang="en-US" i="1" dirty="0" smtClean="0"/>
              <a:t>“I have a constant feeling of being different.”</a:t>
            </a:r>
            <a:endParaRPr lang="en-US" i="1" dirty="0"/>
          </a:p>
        </p:txBody>
      </p:sp>
      <p:sp>
        <p:nvSpPr>
          <p:cNvPr id="7" name="TextBox 6"/>
          <p:cNvSpPr txBox="1"/>
          <p:nvPr/>
        </p:nvSpPr>
        <p:spPr>
          <a:xfrm>
            <a:off x="5257800" y="2286000"/>
            <a:ext cx="3581400" cy="923330"/>
          </a:xfrm>
          <a:prstGeom prst="rect">
            <a:avLst/>
          </a:prstGeom>
          <a:noFill/>
        </p:spPr>
        <p:txBody>
          <a:bodyPr wrap="square" rtlCol="0">
            <a:spAutoFit/>
          </a:bodyPr>
          <a:lstStyle/>
          <a:p>
            <a:r>
              <a:rPr lang="en-US" i="1" dirty="0" smtClean="0"/>
              <a:t>“Others assume I am really sick so people avoid me…this is very destructive to a person’s self worth.”</a:t>
            </a:r>
            <a:endParaRPr lang="en-US" i="1" dirty="0"/>
          </a:p>
        </p:txBody>
      </p:sp>
      <p:sp>
        <p:nvSpPr>
          <p:cNvPr id="8" name="TextBox 7"/>
          <p:cNvSpPr txBox="1"/>
          <p:nvPr/>
        </p:nvSpPr>
        <p:spPr>
          <a:xfrm>
            <a:off x="5715000" y="4953000"/>
            <a:ext cx="2743200" cy="923330"/>
          </a:xfrm>
          <a:prstGeom prst="rect">
            <a:avLst/>
          </a:prstGeom>
          <a:noFill/>
        </p:spPr>
        <p:txBody>
          <a:bodyPr wrap="square" rtlCol="0">
            <a:spAutoFit/>
          </a:bodyPr>
          <a:lstStyle/>
          <a:p>
            <a:r>
              <a:rPr lang="en-US" i="1" dirty="0" smtClean="0"/>
              <a:t>“I feel ostracized and made to feel something is wrong with me.”</a:t>
            </a:r>
            <a:endParaRPr lang="en-US" i="1" dirty="0"/>
          </a:p>
        </p:txBody>
      </p:sp>
      <p:sp>
        <p:nvSpPr>
          <p:cNvPr id="9" name="TextBox 8"/>
          <p:cNvSpPr txBox="1"/>
          <p:nvPr/>
        </p:nvSpPr>
        <p:spPr>
          <a:xfrm>
            <a:off x="914400" y="2667000"/>
            <a:ext cx="3276600" cy="646331"/>
          </a:xfrm>
          <a:prstGeom prst="rect">
            <a:avLst/>
          </a:prstGeom>
          <a:noFill/>
        </p:spPr>
        <p:txBody>
          <a:bodyPr wrap="square" rtlCol="0">
            <a:spAutoFit/>
          </a:bodyPr>
          <a:lstStyle/>
          <a:p>
            <a:r>
              <a:rPr lang="en-US" i="1" dirty="0" smtClean="0"/>
              <a:t>“It takes effort everyday to maintain happiness.”</a:t>
            </a:r>
            <a:endParaRPr lang="en-US" i="1" dirty="0"/>
          </a:p>
        </p:txBody>
      </p:sp>
      <p:sp>
        <p:nvSpPr>
          <p:cNvPr id="10" name="TextBox 9"/>
          <p:cNvSpPr txBox="1"/>
          <p:nvPr/>
        </p:nvSpPr>
        <p:spPr>
          <a:xfrm>
            <a:off x="914400" y="5486400"/>
            <a:ext cx="3657600" cy="646331"/>
          </a:xfrm>
          <a:prstGeom prst="rect">
            <a:avLst/>
          </a:prstGeom>
          <a:noFill/>
        </p:spPr>
        <p:txBody>
          <a:bodyPr wrap="square" rtlCol="0">
            <a:spAutoFit/>
          </a:bodyPr>
          <a:lstStyle/>
          <a:p>
            <a:r>
              <a:rPr lang="en-US" i="1" dirty="0" smtClean="0"/>
              <a:t>“This condition has dictated who I am and is on my mind.”</a:t>
            </a:r>
            <a:endParaRPr lang="en-US" i="1" dirty="0"/>
          </a:p>
        </p:txBody>
      </p:sp>
      <p:sp>
        <p:nvSpPr>
          <p:cNvPr id="11" name="TextBox 10"/>
          <p:cNvSpPr txBox="1"/>
          <p:nvPr/>
        </p:nvSpPr>
        <p:spPr>
          <a:xfrm>
            <a:off x="6629400" y="3733800"/>
            <a:ext cx="1905000" cy="381000"/>
          </a:xfrm>
          <a:prstGeom prst="rect">
            <a:avLst/>
          </a:prstGeom>
          <a:noFill/>
        </p:spPr>
        <p:txBody>
          <a:bodyPr wrap="square" rtlCol="0">
            <a:spAutoFit/>
          </a:bodyPr>
          <a:lstStyle/>
          <a:p>
            <a:r>
              <a:rPr lang="en-US" i="1" dirty="0" smtClean="0"/>
              <a:t>“I feel numb.”</a:t>
            </a:r>
            <a:endParaRPr lang="en-US" i="1" dirty="0"/>
          </a:p>
        </p:txBody>
      </p:sp>
      <p:sp>
        <p:nvSpPr>
          <p:cNvPr id="12" name="TextBox 11"/>
          <p:cNvSpPr txBox="1"/>
          <p:nvPr/>
        </p:nvSpPr>
        <p:spPr>
          <a:xfrm>
            <a:off x="4724400" y="1371600"/>
            <a:ext cx="3581400" cy="646331"/>
          </a:xfrm>
          <a:prstGeom prst="rect">
            <a:avLst/>
          </a:prstGeom>
          <a:noFill/>
        </p:spPr>
        <p:txBody>
          <a:bodyPr wrap="square" rtlCol="0">
            <a:spAutoFit/>
          </a:bodyPr>
          <a:lstStyle/>
          <a:p>
            <a:r>
              <a:rPr lang="en-US" i="1" dirty="0" smtClean="0"/>
              <a:t>“Being in the public eye is frustrating.”</a:t>
            </a:r>
            <a:endParaRPr lang="en-US" i="1"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20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20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20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fade">
                                      <p:cBhvr>
                                        <p:cTn id="27" dur="20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fade">
                                      <p:cBhvr>
                                        <p:cTn id="32" dur="20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fade">
                                      <p:cBhvr>
                                        <p:cTn id="37" dur="20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fade">
                                      <p:cBhvr>
                                        <p:cTn id="42"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Skin and the Mind</a:t>
            </a:r>
            <a:endParaRPr lang="en-US" dirty="0"/>
          </a:p>
        </p:txBody>
      </p:sp>
      <p:sp>
        <p:nvSpPr>
          <p:cNvPr id="3" name="Content Placeholder 2"/>
          <p:cNvSpPr>
            <a:spLocks noGrp="1"/>
          </p:cNvSpPr>
          <p:nvPr>
            <p:ph idx="1"/>
          </p:nvPr>
        </p:nvSpPr>
        <p:spPr>
          <a:xfrm>
            <a:off x="228600" y="1371600"/>
            <a:ext cx="8915400" cy="2514600"/>
          </a:xfrm>
        </p:spPr>
        <p:txBody>
          <a:bodyPr>
            <a:normAutofit/>
          </a:bodyPr>
          <a:lstStyle/>
          <a:p>
            <a:pPr>
              <a:buNone/>
            </a:pPr>
            <a:r>
              <a:rPr lang="en-US" dirty="0" smtClean="0"/>
              <a:t>“</a:t>
            </a:r>
            <a:r>
              <a:rPr lang="en-US" i="1" dirty="0" smtClean="0"/>
              <a:t>Skin, as a tangible and visible part of the body, can have a magnificent effect on psychological status which is </a:t>
            </a:r>
            <a:r>
              <a:rPr lang="en-US" i="1" u="sng" dirty="0" smtClean="0"/>
              <a:t>continuously involved in socialization processes from childhood to adulthood</a:t>
            </a:r>
            <a:r>
              <a:rPr lang="en-US" dirty="0" smtClean="0"/>
              <a:t>.”</a:t>
            </a:r>
          </a:p>
          <a:p>
            <a:pPr algn="r">
              <a:buNone/>
            </a:pPr>
            <a:r>
              <a:rPr lang="en-US" sz="1600" i="1" dirty="0" err="1" smtClean="0"/>
              <a:t>Shahin</a:t>
            </a:r>
            <a:r>
              <a:rPr lang="en-US" sz="1600" i="1" dirty="0" smtClean="0"/>
              <a:t>, A, et al. </a:t>
            </a:r>
            <a:r>
              <a:rPr lang="en-US" sz="1600" i="1" dirty="0" err="1" smtClean="0"/>
              <a:t>Int</a:t>
            </a:r>
            <a:r>
              <a:rPr lang="en-US" sz="1600" i="1" dirty="0" smtClean="0"/>
              <a:t> Scholarly Research Notices (ISRN) Dermatology, 2014</a:t>
            </a:r>
          </a:p>
          <a:p>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11</a:t>
            </a:fld>
            <a:endParaRPr lang="en-US"/>
          </a:p>
        </p:txBody>
      </p:sp>
      <p:sp>
        <p:nvSpPr>
          <p:cNvPr id="5" name="Curved Right Arrow 4"/>
          <p:cNvSpPr/>
          <p:nvPr/>
        </p:nvSpPr>
        <p:spPr>
          <a:xfrm>
            <a:off x="2514600" y="4343400"/>
            <a:ext cx="1143000" cy="20574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urved Left Arrow 6"/>
          <p:cNvSpPr/>
          <p:nvPr/>
        </p:nvSpPr>
        <p:spPr>
          <a:xfrm rot="10800000" flipH="1">
            <a:off x="5257800" y="4267200"/>
            <a:ext cx="1143000" cy="2057400"/>
          </a:xfrm>
          <a:prstGeom prst="curvedLeftArrow">
            <a:avLst>
              <a:gd name="adj1" fmla="val 25000"/>
              <a:gd name="adj2" fmla="val 37077"/>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3657600" y="4267200"/>
            <a:ext cx="1676400" cy="369332"/>
          </a:xfrm>
          <a:prstGeom prst="rect">
            <a:avLst/>
          </a:prstGeom>
          <a:noFill/>
        </p:spPr>
        <p:txBody>
          <a:bodyPr wrap="square" rtlCol="0">
            <a:spAutoFit/>
          </a:bodyPr>
          <a:lstStyle/>
          <a:p>
            <a:pPr algn="ctr"/>
            <a:r>
              <a:rPr lang="en-US" b="1" spc="300" dirty="0" smtClean="0"/>
              <a:t>STRESS</a:t>
            </a:r>
            <a:endParaRPr lang="en-US" b="1" spc="300" dirty="0"/>
          </a:p>
        </p:txBody>
      </p:sp>
      <p:sp>
        <p:nvSpPr>
          <p:cNvPr id="9" name="TextBox 8"/>
          <p:cNvSpPr txBox="1"/>
          <p:nvPr/>
        </p:nvSpPr>
        <p:spPr>
          <a:xfrm>
            <a:off x="3505200" y="5867400"/>
            <a:ext cx="1905000" cy="646331"/>
          </a:xfrm>
          <a:prstGeom prst="rect">
            <a:avLst/>
          </a:prstGeom>
          <a:noFill/>
        </p:spPr>
        <p:txBody>
          <a:bodyPr wrap="square" rtlCol="0">
            <a:spAutoFit/>
          </a:bodyPr>
          <a:lstStyle/>
          <a:p>
            <a:pPr algn="ctr"/>
            <a:r>
              <a:rPr lang="en-US" b="1" dirty="0" smtClean="0"/>
              <a:t>NEGATIVE SKIN EFFECT</a:t>
            </a:r>
            <a:endParaRPr 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Introduction</a:t>
            </a:r>
          </a:p>
          <a:p>
            <a:r>
              <a:rPr lang="en-US" b="1" u="sng" dirty="0" smtClean="0"/>
              <a:t>Research</a:t>
            </a:r>
          </a:p>
          <a:p>
            <a:r>
              <a:rPr lang="en-US" dirty="0" smtClean="0"/>
              <a:t>Management </a:t>
            </a:r>
          </a:p>
          <a:p>
            <a:r>
              <a:rPr lang="en-US" dirty="0" smtClean="0"/>
              <a:t>Questions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the research say?</a:t>
            </a:r>
            <a:endParaRPr lang="en-US" dirty="0"/>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Dermatological Conditions Associated with Mental Health Disease</a:t>
            </a:r>
            <a:endParaRPr lang="en-US" dirty="0"/>
          </a:p>
        </p:txBody>
      </p:sp>
      <p:sp>
        <p:nvSpPr>
          <p:cNvPr id="3" name="Content Placeholder 2"/>
          <p:cNvSpPr>
            <a:spLocks noGrp="1"/>
          </p:cNvSpPr>
          <p:nvPr>
            <p:ph idx="1"/>
          </p:nvPr>
        </p:nvSpPr>
        <p:spPr>
          <a:xfrm>
            <a:off x="228600" y="1600200"/>
            <a:ext cx="8458200" cy="4953000"/>
          </a:xfrm>
        </p:spPr>
        <p:txBody>
          <a:bodyPr>
            <a:normAutofit fontScale="92500" lnSpcReduction="20000"/>
          </a:bodyPr>
          <a:lstStyle/>
          <a:p>
            <a:r>
              <a:rPr lang="en-US" b="1" dirty="0" smtClean="0"/>
              <a:t>Alopecia </a:t>
            </a:r>
            <a:r>
              <a:rPr lang="en-US" b="1" dirty="0" err="1" smtClean="0"/>
              <a:t>areata</a:t>
            </a:r>
            <a:endParaRPr lang="en-US" b="1" dirty="0" smtClean="0"/>
          </a:p>
          <a:p>
            <a:r>
              <a:rPr lang="en-US" dirty="0" smtClean="0"/>
              <a:t>Acne</a:t>
            </a:r>
          </a:p>
          <a:p>
            <a:r>
              <a:rPr lang="en-US" b="1" dirty="0" smtClean="0"/>
              <a:t>Atopic dermatitis (eczema)</a:t>
            </a:r>
          </a:p>
          <a:p>
            <a:r>
              <a:rPr lang="en-US" dirty="0" err="1" smtClean="0"/>
              <a:t>Hemangiomas</a:t>
            </a:r>
            <a:endParaRPr lang="en-US" dirty="0" smtClean="0"/>
          </a:p>
          <a:p>
            <a:r>
              <a:rPr lang="en-US" dirty="0" err="1" smtClean="0"/>
              <a:t>Icthyosis</a:t>
            </a:r>
            <a:endParaRPr lang="en-US" dirty="0" smtClean="0"/>
          </a:p>
          <a:p>
            <a:r>
              <a:rPr lang="en-US" dirty="0" smtClean="0"/>
              <a:t>Kaposi’s sarcoma</a:t>
            </a:r>
          </a:p>
          <a:p>
            <a:r>
              <a:rPr lang="en-US" b="1" dirty="0" smtClean="0"/>
              <a:t>Psoriasis</a:t>
            </a:r>
          </a:p>
          <a:p>
            <a:r>
              <a:rPr lang="en-US" b="1" dirty="0" err="1" smtClean="0"/>
              <a:t>Rosacea</a:t>
            </a:r>
            <a:endParaRPr lang="en-US" b="1" dirty="0" smtClean="0"/>
          </a:p>
          <a:p>
            <a:r>
              <a:rPr lang="en-US" dirty="0" err="1" smtClean="0"/>
              <a:t>Seborrheic</a:t>
            </a:r>
            <a:r>
              <a:rPr lang="en-US" dirty="0" smtClean="0"/>
              <a:t> dermatitis</a:t>
            </a:r>
          </a:p>
          <a:p>
            <a:r>
              <a:rPr lang="en-US" b="1" dirty="0" err="1" smtClean="0"/>
              <a:t>Vitiligo</a:t>
            </a:r>
            <a:endParaRPr lang="en-US" b="1" dirty="0" smtClean="0"/>
          </a:p>
        </p:txBody>
      </p:sp>
      <p:sp>
        <p:nvSpPr>
          <p:cNvPr id="4" name="Slide Number Placeholder 3"/>
          <p:cNvSpPr>
            <a:spLocks noGrp="1"/>
          </p:cNvSpPr>
          <p:nvPr>
            <p:ph type="sldNum" sz="quarter" idx="12"/>
          </p:nvPr>
        </p:nvSpPr>
        <p:spPr/>
        <p:txBody>
          <a:bodyPr/>
          <a:lstStyle/>
          <a:p>
            <a:fld id="{A0A0C356-6ACB-404F-BADC-80D68D7C7A30}"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u="sng" dirty="0" smtClean="0"/>
              <a:t>Psoriasis</a:t>
            </a:r>
            <a:endParaRPr lang="en-US" b="1" u="sng"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15</a:t>
            </a:fld>
            <a:endParaRPr lang="en-US"/>
          </a:p>
        </p:txBody>
      </p:sp>
      <p:pic>
        <p:nvPicPr>
          <p:cNvPr id="5" name="Picture 4"/>
          <p:cNvPicPr/>
          <p:nvPr/>
        </p:nvPicPr>
        <p:blipFill rotWithShape="1">
          <a:blip r:embed="rId3" cstate="print"/>
          <a:srcRect l="25977" t="35970" r="35170" b="46021"/>
          <a:stretch/>
        </p:blipFill>
        <p:spPr bwMode="auto">
          <a:xfrm>
            <a:off x="1447800" y="1600200"/>
            <a:ext cx="6483721" cy="1396500"/>
          </a:xfrm>
          <a:prstGeom prst="rect">
            <a:avLst/>
          </a:prstGeom>
          <a:noFill/>
          <a:ln w="9525">
            <a:noFill/>
            <a:miter lim="800000"/>
            <a:headEnd/>
            <a:tailEnd/>
          </a:ln>
        </p:spPr>
      </p:pic>
      <p:sp>
        <p:nvSpPr>
          <p:cNvPr id="6" name="TextBox 5"/>
          <p:cNvSpPr txBox="1"/>
          <p:nvPr/>
        </p:nvSpPr>
        <p:spPr>
          <a:xfrm>
            <a:off x="609600" y="3352800"/>
            <a:ext cx="7924800" cy="2970044"/>
          </a:xfrm>
          <a:prstGeom prst="rect">
            <a:avLst/>
          </a:prstGeom>
          <a:noFill/>
        </p:spPr>
        <p:txBody>
          <a:bodyPr wrap="square" rtlCol="0">
            <a:spAutoFit/>
          </a:bodyPr>
          <a:lstStyle/>
          <a:p>
            <a:pPr>
              <a:spcAft>
                <a:spcPts val="600"/>
              </a:spcAft>
            </a:pPr>
            <a:r>
              <a:rPr lang="en-US" sz="2400" u="sng" dirty="0" smtClean="0"/>
              <a:t>Cross-Sectional Design</a:t>
            </a:r>
          </a:p>
          <a:p>
            <a:pPr marL="233363" indent="-233363">
              <a:spcAft>
                <a:spcPts val="600"/>
              </a:spcAft>
              <a:buFont typeface="Arial" pitchFamily="34" charset="0"/>
              <a:buChar char="•"/>
            </a:pPr>
            <a:endParaRPr lang="en-US" sz="2400" u="sng" dirty="0" smtClean="0"/>
          </a:p>
          <a:p>
            <a:pPr>
              <a:spcAft>
                <a:spcPts val="600"/>
              </a:spcAft>
            </a:pPr>
            <a:r>
              <a:rPr lang="en-US" sz="2400" u="sng" dirty="0" smtClean="0"/>
              <a:t>Key Findings:</a:t>
            </a:r>
            <a:endParaRPr lang="en-US" dirty="0" smtClean="0"/>
          </a:p>
          <a:p>
            <a:pPr marL="800100" lvl="1" indent="-342900">
              <a:spcAft>
                <a:spcPts val="600"/>
              </a:spcAft>
              <a:buFont typeface="+mj-lt"/>
              <a:buAutoNum type="arabicPeriod"/>
            </a:pPr>
            <a:r>
              <a:rPr lang="en-US" dirty="0"/>
              <a:t>L</a:t>
            </a:r>
            <a:r>
              <a:rPr lang="en-US" dirty="0" smtClean="0"/>
              <a:t>ow QOL (similar to CHF and cancer ): shame, low self-esteem, isolation from social interaction</a:t>
            </a:r>
          </a:p>
          <a:p>
            <a:pPr marL="800100" lvl="1" indent="-342900">
              <a:spcAft>
                <a:spcPts val="600"/>
              </a:spcAft>
              <a:buFont typeface="+mj-lt"/>
              <a:buAutoNum type="arabicPeriod"/>
            </a:pPr>
            <a:r>
              <a:rPr lang="en-US" dirty="0" smtClean="0"/>
              <a:t>Clinician assessment of symptom severity is less predictive of well being than patient perceived symptom severity</a:t>
            </a:r>
          </a:p>
          <a:p>
            <a:pPr marL="800100" lvl="1" indent="-342900">
              <a:spcAft>
                <a:spcPts val="600"/>
              </a:spcAft>
              <a:buFont typeface="+mj-lt"/>
              <a:buAutoNum type="arabicPeriod"/>
            </a:pPr>
            <a:r>
              <a:rPr lang="en-US" dirty="0" smtClean="0"/>
              <a:t>Poor baseline QOL may adversely affect treatment success</a:t>
            </a:r>
            <a:endParaRPr lang="en-US" dirty="0"/>
          </a:p>
        </p:txBody>
      </p:sp>
      <p:sp>
        <p:nvSpPr>
          <p:cNvPr id="3" name="TextBox 2"/>
          <p:cNvSpPr txBox="1"/>
          <p:nvPr/>
        </p:nvSpPr>
        <p:spPr>
          <a:xfrm>
            <a:off x="4732917" y="2971800"/>
            <a:ext cx="4411083" cy="338554"/>
          </a:xfrm>
          <a:prstGeom prst="rect">
            <a:avLst/>
          </a:prstGeom>
          <a:noFill/>
        </p:spPr>
        <p:txBody>
          <a:bodyPr wrap="none" rtlCol="0">
            <a:spAutoFit/>
          </a:bodyPr>
          <a:lstStyle/>
          <a:p>
            <a:pPr algn="r"/>
            <a:r>
              <a:rPr lang="en-US" sz="1600" i="1" dirty="0" smtClean="0"/>
              <a:t>Breuer K et al. </a:t>
            </a:r>
            <a:r>
              <a:rPr lang="en-US" sz="1600" i="1" dirty="0"/>
              <a:t>J </a:t>
            </a:r>
            <a:r>
              <a:rPr lang="en-US" sz="1600" i="1" dirty="0" err="1"/>
              <a:t>Eur</a:t>
            </a:r>
            <a:r>
              <a:rPr lang="en-US" sz="1600" i="1" dirty="0"/>
              <a:t> </a:t>
            </a:r>
            <a:r>
              <a:rPr lang="en-US" sz="1600" i="1" dirty="0" err="1"/>
              <a:t>Acad</a:t>
            </a:r>
            <a:r>
              <a:rPr lang="en-US" sz="1600" i="1" dirty="0"/>
              <a:t> </a:t>
            </a:r>
            <a:r>
              <a:rPr lang="en-US" sz="1600" i="1" dirty="0" err="1"/>
              <a:t>Dermatol</a:t>
            </a:r>
            <a:r>
              <a:rPr lang="en-US" sz="1600" i="1" dirty="0"/>
              <a:t> </a:t>
            </a:r>
            <a:r>
              <a:rPr lang="en-US" sz="1600" i="1" dirty="0" err="1"/>
              <a:t>Venereol</a:t>
            </a:r>
            <a:r>
              <a:rPr lang="en-US" sz="1600" i="1" dirty="0"/>
              <a:t>. 2015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733800" y="3124200"/>
            <a:ext cx="5410200" cy="338554"/>
          </a:xfrm>
          <a:prstGeom prst="rect">
            <a:avLst/>
          </a:prstGeom>
          <a:noFill/>
        </p:spPr>
        <p:txBody>
          <a:bodyPr wrap="square" rtlCol="0">
            <a:spAutoFit/>
          </a:bodyPr>
          <a:lstStyle/>
          <a:p>
            <a:pPr algn="r"/>
            <a:r>
              <a:rPr lang="en-US" sz="1600" i="1" dirty="0" err="1"/>
              <a:t>Krüger</a:t>
            </a:r>
            <a:r>
              <a:rPr lang="en-US" sz="1600" i="1" dirty="0"/>
              <a:t> </a:t>
            </a:r>
            <a:r>
              <a:rPr lang="en-US" sz="1600" i="1" dirty="0" smtClean="0"/>
              <a:t>C. </a:t>
            </a:r>
            <a:r>
              <a:rPr lang="en-US" sz="1600" i="1" dirty="0" err="1" smtClean="0"/>
              <a:t>Acta</a:t>
            </a:r>
            <a:r>
              <a:rPr lang="en-US" sz="1600" i="1" dirty="0" smtClean="0"/>
              <a:t> </a:t>
            </a:r>
            <a:r>
              <a:rPr lang="en-US" sz="1600" i="1" dirty="0" err="1"/>
              <a:t>Derm</a:t>
            </a:r>
            <a:r>
              <a:rPr lang="en-US" sz="1600" i="1" dirty="0"/>
              <a:t> </a:t>
            </a:r>
            <a:r>
              <a:rPr lang="en-US" sz="1600" i="1" dirty="0" err="1"/>
              <a:t>Venereol</a:t>
            </a:r>
            <a:r>
              <a:rPr lang="en-US" sz="1600" i="1" dirty="0"/>
              <a:t>. 2015</a:t>
            </a:r>
          </a:p>
        </p:txBody>
      </p:sp>
      <p:sp>
        <p:nvSpPr>
          <p:cNvPr id="2" name="Title 1"/>
          <p:cNvSpPr>
            <a:spLocks noGrp="1"/>
          </p:cNvSpPr>
          <p:nvPr>
            <p:ph type="title"/>
          </p:nvPr>
        </p:nvSpPr>
        <p:spPr/>
        <p:txBody>
          <a:bodyPr>
            <a:normAutofit/>
          </a:bodyPr>
          <a:lstStyle/>
          <a:p>
            <a:r>
              <a:rPr lang="en-US" b="1" u="sng" dirty="0" err="1" smtClean="0"/>
              <a:t>Vitiligo</a:t>
            </a:r>
            <a:endParaRPr lang="en-US" b="1" u="sng"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16</a:t>
            </a:fld>
            <a:endParaRPr lang="en-US" dirty="0"/>
          </a:p>
        </p:txBody>
      </p:sp>
      <p:pic>
        <p:nvPicPr>
          <p:cNvPr id="5" name="Picture 4"/>
          <p:cNvPicPr/>
          <p:nvPr/>
        </p:nvPicPr>
        <p:blipFill>
          <a:blip r:embed="rId3" cstate="print"/>
          <a:srcRect l="10171" t="18250" r="10416" b="43898"/>
          <a:stretch>
            <a:fillRect/>
          </a:stretch>
        </p:blipFill>
        <p:spPr bwMode="auto">
          <a:xfrm>
            <a:off x="1447800" y="1524000"/>
            <a:ext cx="6152361" cy="1580909"/>
          </a:xfrm>
          <a:prstGeom prst="rect">
            <a:avLst/>
          </a:prstGeom>
          <a:noFill/>
          <a:ln w="9525">
            <a:noFill/>
            <a:miter lim="800000"/>
            <a:headEnd/>
            <a:tailEnd/>
          </a:ln>
        </p:spPr>
      </p:pic>
      <p:sp>
        <p:nvSpPr>
          <p:cNvPr id="9" name="TextBox 8"/>
          <p:cNvSpPr txBox="1"/>
          <p:nvPr/>
        </p:nvSpPr>
        <p:spPr>
          <a:xfrm>
            <a:off x="609600" y="3352800"/>
            <a:ext cx="8077200" cy="3139321"/>
          </a:xfrm>
          <a:prstGeom prst="rect">
            <a:avLst/>
          </a:prstGeom>
          <a:noFill/>
        </p:spPr>
        <p:txBody>
          <a:bodyPr wrap="square" rtlCol="0">
            <a:spAutoFit/>
          </a:bodyPr>
          <a:lstStyle/>
          <a:p>
            <a:pPr>
              <a:spcAft>
                <a:spcPts val="600"/>
              </a:spcAft>
            </a:pPr>
            <a:r>
              <a:rPr lang="en-US" sz="2400" u="sng" dirty="0" smtClean="0"/>
              <a:t>Cross-Sectional Design</a:t>
            </a:r>
          </a:p>
          <a:p>
            <a:pPr marL="225425" indent="-225425">
              <a:spcAft>
                <a:spcPts val="600"/>
              </a:spcAft>
              <a:buFont typeface="Arial" pitchFamily="34" charset="0"/>
              <a:buChar char="•"/>
            </a:pPr>
            <a:endParaRPr lang="en-US" sz="2400" dirty="0" smtClean="0"/>
          </a:p>
          <a:p>
            <a:pPr>
              <a:spcAft>
                <a:spcPts val="600"/>
              </a:spcAft>
            </a:pPr>
            <a:r>
              <a:rPr lang="en-US" sz="2400" u="sng" dirty="0" smtClean="0"/>
              <a:t>Key Findings:</a:t>
            </a:r>
          </a:p>
          <a:p>
            <a:pPr marL="800100" lvl="1" indent="-342900">
              <a:spcAft>
                <a:spcPts val="600"/>
              </a:spcAft>
              <a:buFont typeface="+mj-lt"/>
              <a:buAutoNum type="arabicPeriod"/>
            </a:pPr>
            <a:r>
              <a:rPr lang="en-US" dirty="0" smtClean="0"/>
              <a:t>High prevalence of stigmatization</a:t>
            </a:r>
          </a:p>
          <a:p>
            <a:pPr marL="800100" lvl="1" indent="-342900">
              <a:spcAft>
                <a:spcPts val="600"/>
              </a:spcAft>
              <a:buFont typeface="+mj-lt"/>
              <a:buAutoNum type="arabicPeriod"/>
            </a:pPr>
            <a:r>
              <a:rPr lang="en-US" dirty="0" smtClean="0"/>
              <a:t>Worse QOL than controls</a:t>
            </a:r>
          </a:p>
          <a:p>
            <a:pPr marL="800100" lvl="1" indent="-342900">
              <a:spcAft>
                <a:spcPts val="600"/>
              </a:spcAft>
              <a:buFont typeface="+mj-lt"/>
              <a:buAutoNum type="arabicPeriod"/>
            </a:pPr>
            <a:r>
              <a:rPr lang="en-US" dirty="0" smtClean="0"/>
              <a:t>Significantly higher levels of social anxiety, avoidance, helplessness, and anxious-depressive mood </a:t>
            </a:r>
          </a:p>
          <a:p>
            <a:pPr marL="800100" lvl="1" indent="-342900">
              <a:spcAft>
                <a:spcPts val="600"/>
              </a:spcAft>
              <a:buFont typeface="+mj-lt"/>
              <a:buAutoNum type="arabicPeriod"/>
            </a:pPr>
            <a:endParaRPr lang="en-US" sz="2400" dirty="0"/>
          </a:p>
        </p:txBody>
      </p:sp>
      <p:pic>
        <p:nvPicPr>
          <p:cNvPr id="6" name="Picture 5"/>
          <p:cNvPicPr/>
          <p:nvPr/>
        </p:nvPicPr>
        <p:blipFill>
          <a:blip r:embed="rId4" cstate="print"/>
          <a:srcRect l="13400" t="10811" r="30704"/>
          <a:stretch>
            <a:fillRect/>
          </a:stretch>
        </p:blipFill>
        <p:spPr bwMode="auto">
          <a:xfrm>
            <a:off x="0" y="1295400"/>
            <a:ext cx="9144000" cy="5562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Does the Research Say?</a:t>
            </a:r>
            <a:br>
              <a:rPr lang="en-US" dirty="0" smtClean="0"/>
            </a:br>
            <a:r>
              <a:rPr lang="en-US" dirty="0" err="1" smtClean="0"/>
              <a:t>Vitiligo</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17</a:t>
            </a:fld>
            <a:endParaRPr lang="en-US" dirty="0"/>
          </a:p>
        </p:txBody>
      </p:sp>
      <p:pic>
        <p:nvPicPr>
          <p:cNvPr id="5" name="Picture 4"/>
          <p:cNvPicPr/>
          <p:nvPr/>
        </p:nvPicPr>
        <p:blipFill>
          <a:blip r:embed="rId3" cstate="print"/>
          <a:srcRect l="10171" t="18250" r="10416" b="43898"/>
          <a:stretch>
            <a:fillRect/>
          </a:stretch>
        </p:blipFill>
        <p:spPr bwMode="auto">
          <a:xfrm>
            <a:off x="0" y="1371600"/>
            <a:ext cx="9047961" cy="2419109"/>
          </a:xfrm>
          <a:prstGeom prst="rect">
            <a:avLst/>
          </a:prstGeom>
          <a:noFill/>
          <a:ln w="9525">
            <a:noFill/>
            <a:miter lim="800000"/>
            <a:headEnd/>
            <a:tailEnd/>
          </a:ln>
        </p:spPr>
      </p:pic>
      <p:sp>
        <p:nvSpPr>
          <p:cNvPr id="9" name="TextBox 8"/>
          <p:cNvSpPr txBox="1"/>
          <p:nvPr/>
        </p:nvSpPr>
        <p:spPr>
          <a:xfrm>
            <a:off x="990600" y="4038600"/>
            <a:ext cx="6172200" cy="2031325"/>
          </a:xfrm>
          <a:prstGeom prst="rect">
            <a:avLst/>
          </a:prstGeom>
          <a:noFill/>
        </p:spPr>
        <p:txBody>
          <a:bodyPr wrap="square" rtlCol="0">
            <a:spAutoFit/>
          </a:bodyPr>
          <a:lstStyle/>
          <a:p>
            <a:pPr>
              <a:buFont typeface="Arial" pitchFamily="34" charset="0"/>
              <a:buChar char="•"/>
            </a:pPr>
            <a:r>
              <a:rPr lang="en-US" u="sng" dirty="0" smtClean="0"/>
              <a:t>Cross-Sectional Cohort Study</a:t>
            </a:r>
          </a:p>
          <a:p>
            <a:pPr>
              <a:buFont typeface="Arial" pitchFamily="34" charset="0"/>
              <a:buChar char="•"/>
            </a:pPr>
            <a:r>
              <a:rPr lang="en-US" dirty="0" smtClean="0"/>
              <a:t>Key Findings:</a:t>
            </a:r>
          </a:p>
          <a:p>
            <a:pPr marL="800100" lvl="1" indent="-342900">
              <a:buFont typeface="+mj-lt"/>
              <a:buAutoNum type="arabicPeriod"/>
            </a:pPr>
            <a:r>
              <a:rPr lang="en-US" dirty="0" smtClean="0"/>
              <a:t>High prevalence of stigmatization</a:t>
            </a:r>
          </a:p>
          <a:p>
            <a:pPr marL="800100" lvl="1" indent="-342900">
              <a:buFont typeface="+mj-lt"/>
              <a:buAutoNum type="arabicPeriod"/>
            </a:pPr>
            <a:r>
              <a:rPr lang="en-US" dirty="0" smtClean="0"/>
              <a:t> Worse QOL than controls</a:t>
            </a:r>
          </a:p>
          <a:p>
            <a:pPr marL="800100" lvl="1" indent="-342900">
              <a:buFont typeface="+mj-lt"/>
              <a:buAutoNum type="arabicPeriod"/>
            </a:pPr>
            <a:r>
              <a:rPr lang="en-US" dirty="0" smtClean="0"/>
              <a:t>Elevation in social anxiety, avoidance, helplessness, and anxious-depressive mood </a:t>
            </a:r>
          </a:p>
          <a:p>
            <a:pPr marL="800100" lvl="1" indent="-342900">
              <a:buFont typeface="+mj-lt"/>
              <a:buAutoNum type="arabicPeriod"/>
            </a:pPr>
            <a:endParaRPr lang="en-US" dirty="0"/>
          </a:p>
        </p:txBody>
      </p:sp>
      <p:pic>
        <p:nvPicPr>
          <p:cNvPr id="6" name="Picture 5"/>
          <p:cNvPicPr/>
          <p:nvPr/>
        </p:nvPicPr>
        <p:blipFill>
          <a:blip r:embed="rId4" cstate="print"/>
          <a:srcRect l="13400" t="10811" r="30704"/>
          <a:stretch>
            <a:fillRect/>
          </a:stretch>
        </p:blipFill>
        <p:spPr bwMode="auto">
          <a:xfrm>
            <a:off x="1066800" y="1676400"/>
            <a:ext cx="7315200"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u="sng" dirty="0" err="1" smtClean="0"/>
              <a:t>Vitiligo</a:t>
            </a:r>
            <a:endParaRPr lang="en-US" b="1" u="sng"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18</a:t>
            </a:fld>
            <a:endParaRPr lang="en-US"/>
          </a:p>
        </p:txBody>
      </p:sp>
      <p:pic>
        <p:nvPicPr>
          <p:cNvPr id="6" name="Picture 5"/>
          <p:cNvPicPr/>
          <p:nvPr/>
        </p:nvPicPr>
        <p:blipFill>
          <a:blip r:embed="rId3" cstate="print"/>
          <a:srcRect l="10169" t="25456" r="8640" b="48095"/>
          <a:stretch>
            <a:fillRect/>
          </a:stretch>
        </p:blipFill>
        <p:spPr bwMode="auto">
          <a:xfrm>
            <a:off x="457200" y="1447800"/>
            <a:ext cx="8153400" cy="1676400"/>
          </a:xfrm>
          <a:prstGeom prst="rect">
            <a:avLst/>
          </a:prstGeom>
          <a:noFill/>
          <a:ln w="9525">
            <a:noFill/>
            <a:miter lim="800000"/>
            <a:headEnd/>
            <a:tailEnd/>
          </a:ln>
        </p:spPr>
      </p:pic>
      <p:sp>
        <p:nvSpPr>
          <p:cNvPr id="7" name="TextBox 6"/>
          <p:cNvSpPr txBox="1"/>
          <p:nvPr/>
        </p:nvSpPr>
        <p:spPr>
          <a:xfrm>
            <a:off x="304800" y="3733800"/>
            <a:ext cx="8458200" cy="2739211"/>
          </a:xfrm>
          <a:prstGeom prst="rect">
            <a:avLst/>
          </a:prstGeom>
          <a:noFill/>
        </p:spPr>
        <p:txBody>
          <a:bodyPr wrap="square" rtlCol="0">
            <a:spAutoFit/>
          </a:bodyPr>
          <a:lstStyle/>
          <a:p>
            <a:pPr>
              <a:spcAft>
                <a:spcPts val="600"/>
              </a:spcAft>
            </a:pPr>
            <a:r>
              <a:rPr lang="en-US" sz="2400" u="sng" dirty="0" smtClean="0"/>
              <a:t>Cross-Sectional Design</a:t>
            </a:r>
          </a:p>
          <a:p>
            <a:pPr>
              <a:spcAft>
                <a:spcPts val="600"/>
              </a:spcAft>
            </a:pPr>
            <a:endParaRPr lang="en-US" sz="2400" u="sng" dirty="0" smtClean="0"/>
          </a:p>
          <a:p>
            <a:pPr>
              <a:buFont typeface="Arial" pitchFamily="34" charset="0"/>
              <a:buChar char="•"/>
            </a:pPr>
            <a:r>
              <a:rPr lang="en-US" sz="2400" u="sng" dirty="0" smtClean="0"/>
              <a:t>Key Findings</a:t>
            </a:r>
            <a:r>
              <a:rPr lang="en-US" dirty="0" smtClean="0"/>
              <a:t>:</a:t>
            </a:r>
          </a:p>
          <a:p>
            <a:pPr marL="800100" lvl="1" indent="-342900">
              <a:buFont typeface="+mj-lt"/>
              <a:buAutoNum type="arabicPeriod"/>
            </a:pPr>
            <a:r>
              <a:rPr lang="en-US" dirty="0" smtClean="0"/>
              <a:t>Parents of children with </a:t>
            </a:r>
            <a:r>
              <a:rPr lang="en-US" dirty="0" err="1" smtClean="0"/>
              <a:t>vitiligo</a:t>
            </a:r>
            <a:r>
              <a:rPr lang="en-US" dirty="0" smtClean="0"/>
              <a:t> have a poorer QOL and significantly more psychological stress than parents of healthy children</a:t>
            </a:r>
          </a:p>
          <a:p>
            <a:pPr marL="800100" lvl="1" indent="-342900">
              <a:buFont typeface="+mj-lt"/>
              <a:buAutoNum type="arabicPeriod"/>
            </a:pPr>
            <a:r>
              <a:rPr lang="en-US" dirty="0" smtClean="0"/>
              <a:t>Mothers more adversely affected than Fathers</a:t>
            </a:r>
          </a:p>
          <a:p>
            <a:pPr marL="800100" lvl="1" indent="-342900">
              <a:buFont typeface="+mj-lt"/>
              <a:buAutoNum type="arabicPeriod"/>
            </a:pPr>
            <a:r>
              <a:rPr lang="en-US" dirty="0" smtClean="0"/>
              <a:t>Parents of affected children “need as much care and attention as their affected children”</a:t>
            </a:r>
            <a:endParaRPr lang="en-US" dirty="0"/>
          </a:p>
        </p:txBody>
      </p:sp>
      <p:sp>
        <p:nvSpPr>
          <p:cNvPr id="8" name="TextBox 7"/>
          <p:cNvSpPr txBox="1"/>
          <p:nvPr/>
        </p:nvSpPr>
        <p:spPr>
          <a:xfrm>
            <a:off x="4267200" y="3124200"/>
            <a:ext cx="4876800" cy="338554"/>
          </a:xfrm>
          <a:prstGeom prst="rect">
            <a:avLst/>
          </a:prstGeom>
          <a:noFill/>
        </p:spPr>
        <p:txBody>
          <a:bodyPr wrap="square" rtlCol="0">
            <a:spAutoFit/>
          </a:bodyPr>
          <a:lstStyle/>
          <a:p>
            <a:r>
              <a:rPr lang="en-US" sz="1600" i="1" dirty="0" err="1" smtClean="0"/>
              <a:t>Abdulrahman</a:t>
            </a:r>
            <a:r>
              <a:rPr lang="en-US" sz="1600" i="1" dirty="0" smtClean="0"/>
              <a:t>, A. et al., </a:t>
            </a:r>
            <a:r>
              <a:rPr lang="en-US" sz="1600" i="1" dirty="0" err="1" smtClean="0"/>
              <a:t>Acta</a:t>
            </a:r>
            <a:r>
              <a:rPr lang="en-US" sz="1600" i="1" dirty="0" smtClean="0"/>
              <a:t> </a:t>
            </a:r>
            <a:r>
              <a:rPr lang="en-US" sz="1600" i="1" dirty="0" err="1" smtClean="0"/>
              <a:t>Dermato-Venerology</a:t>
            </a:r>
            <a:r>
              <a:rPr lang="en-US" sz="1600" i="1" dirty="0" smtClean="0"/>
              <a:t>. 2014 </a:t>
            </a:r>
            <a:endParaRPr lang="en-US" sz="1600" i="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u="sng" dirty="0" err="1" smtClean="0"/>
              <a:t>Rosacea</a:t>
            </a:r>
            <a:endParaRPr lang="en-US" b="1" u="sng"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19</a:t>
            </a:fld>
            <a:endParaRPr lang="en-US"/>
          </a:p>
        </p:txBody>
      </p:sp>
      <p:pic>
        <p:nvPicPr>
          <p:cNvPr id="5" name="Picture 4"/>
          <p:cNvPicPr/>
          <p:nvPr/>
        </p:nvPicPr>
        <p:blipFill>
          <a:blip r:embed="rId3" cstate="print"/>
          <a:srcRect l="25616" t="29397" r="26825" b="55385"/>
          <a:stretch>
            <a:fillRect/>
          </a:stretch>
        </p:blipFill>
        <p:spPr bwMode="auto">
          <a:xfrm>
            <a:off x="762000" y="1371600"/>
            <a:ext cx="7620000" cy="1371600"/>
          </a:xfrm>
          <a:prstGeom prst="rect">
            <a:avLst/>
          </a:prstGeom>
          <a:noFill/>
          <a:ln w="9525">
            <a:noFill/>
            <a:miter lim="800000"/>
            <a:headEnd/>
            <a:tailEnd/>
          </a:ln>
        </p:spPr>
      </p:pic>
      <p:sp>
        <p:nvSpPr>
          <p:cNvPr id="6" name="TextBox 5"/>
          <p:cNvSpPr txBox="1"/>
          <p:nvPr/>
        </p:nvSpPr>
        <p:spPr>
          <a:xfrm>
            <a:off x="304800" y="3429000"/>
            <a:ext cx="8839200" cy="3139321"/>
          </a:xfrm>
          <a:prstGeom prst="rect">
            <a:avLst/>
          </a:prstGeom>
          <a:noFill/>
        </p:spPr>
        <p:txBody>
          <a:bodyPr wrap="square" rtlCol="0">
            <a:spAutoFit/>
          </a:bodyPr>
          <a:lstStyle/>
          <a:p>
            <a:pPr>
              <a:buFont typeface="Arial" pitchFamily="34" charset="0"/>
              <a:buChar char="•"/>
            </a:pPr>
            <a:r>
              <a:rPr lang="en-US" sz="2400" u="sng" dirty="0" smtClean="0"/>
              <a:t>Systematic Review</a:t>
            </a:r>
            <a:endParaRPr lang="en-US" sz="2400" dirty="0" smtClean="0"/>
          </a:p>
          <a:p>
            <a:pPr>
              <a:buFont typeface="Arial" pitchFamily="34" charset="0"/>
              <a:buChar char="•"/>
            </a:pPr>
            <a:endParaRPr lang="en-US" sz="2400" u="sng" dirty="0" smtClean="0"/>
          </a:p>
          <a:p>
            <a:pPr>
              <a:buFont typeface="Arial" pitchFamily="34" charset="0"/>
              <a:buChar char="•"/>
            </a:pPr>
            <a:r>
              <a:rPr lang="en-US" sz="2400" u="sng" dirty="0" smtClean="0"/>
              <a:t>Key Findings</a:t>
            </a:r>
            <a:r>
              <a:rPr lang="en-US" dirty="0" smtClean="0"/>
              <a:t>:</a:t>
            </a:r>
          </a:p>
          <a:p>
            <a:pPr marL="800100" lvl="1" indent="-342900">
              <a:buFont typeface="+mj-lt"/>
              <a:buAutoNum type="arabicPeriod"/>
            </a:pPr>
            <a:r>
              <a:rPr lang="en-US" dirty="0" err="1" smtClean="0"/>
              <a:t>Rosacea</a:t>
            </a:r>
            <a:r>
              <a:rPr lang="en-US" dirty="0" smtClean="0"/>
              <a:t> negatively impacts QOL and patients with </a:t>
            </a:r>
            <a:r>
              <a:rPr lang="en-US" dirty="0" err="1" smtClean="0"/>
              <a:t>rosacea</a:t>
            </a:r>
            <a:r>
              <a:rPr lang="en-US" dirty="0" smtClean="0"/>
              <a:t> are more likely to experience depression, embarrassment, social phobia, stress, and higher subjective disease perception</a:t>
            </a:r>
          </a:p>
          <a:p>
            <a:pPr marL="800100" lvl="1" indent="-342900">
              <a:buFont typeface="+mj-lt"/>
              <a:buAutoNum type="arabicPeriod"/>
            </a:pPr>
            <a:r>
              <a:rPr lang="en-US" dirty="0" smtClean="0"/>
              <a:t>“By acknowledging the psychosocial burden of </a:t>
            </a:r>
            <a:r>
              <a:rPr lang="en-US" dirty="0" err="1" smtClean="0"/>
              <a:t>rosacea</a:t>
            </a:r>
            <a:r>
              <a:rPr lang="en-US" dirty="0" smtClean="0"/>
              <a:t>, physicians can more comprehensively treat patients and work towards better outcomes”</a:t>
            </a:r>
          </a:p>
          <a:p>
            <a:pPr marL="800100" lvl="1" indent="-342900">
              <a:buFont typeface="+mj-lt"/>
              <a:buAutoNum type="arabicPeriod"/>
            </a:pPr>
            <a:r>
              <a:rPr lang="en-US" dirty="0" smtClean="0"/>
              <a:t>Consider multifaceted approach to treatment that focuses on the patients' concerns regarding their </a:t>
            </a:r>
            <a:r>
              <a:rPr lang="en-US" dirty="0" err="1" smtClean="0"/>
              <a:t>rosacea</a:t>
            </a:r>
            <a:endParaRPr lang="en-US" dirty="0" smtClean="0"/>
          </a:p>
        </p:txBody>
      </p:sp>
      <p:sp>
        <p:nvSpPr>
          <p:cNvPr id="7" name="TextBox 6"/>
          <p:cNvSpPr txBox="1"/>
          <p:nvPr/>
        </p:nvSpPr>
        <p:spPr>
          <a:xfrm>
            <a:off x="5257800" y="2743200"/>
            <a:ext cx="3886200" cy="338554"/>
          </a:xfrm>
          <a:prstGeom prst="rect">
            <a:avLst/>
          </a:prstGeom>
          <a:noFill/>
        </p:spPr>
        <p:txBody>
          <a:bodyPr wrap="square" rtlCol="0">
            <a:spAutoFit/>
          </a:bodyPr>
          <a:lstStyle/>
          <a:p>
            <a:r>
              <a:rPr lang="en-US" sz="1600" i="1" dirty="0" err="1" smtClean="0"/>
              <a:t>Moustafa</a:t>
            </a:r>
            <a:r>
              <a:rPr lang="en-US" sz="1600" i="1" dirty="0" smtClean="0"/>
              <a:t>, F. et al., J </a:t>
            </a:r>
            <a:r>
              <a:rPr lang="en-US" sz="1600" i="1" dirty="0" err="1" smtClean="0"/>
              <a:t>Amer</a:t>
            </a:r>
            <a:r>
              <a:rPr lang="en-US" sz="1600" i="1" dirty="0" smtClean="0"/>
              <a:t> </a:t>
            </a:r>
            <a:r>
              <a:rPr lang="en-US" sz="1600" i="1" dirty="0" err="1" smtClean="0"/>
              <a:t>Acad</a:t>
            </a:r>
            <a:r>
              <a:rPr lang="en-US" sz="1600" i="1" dirty="0" smtClean="0"/>
              <a:t> </a:t>
            </a:r>
            <a:r>
              <a:rPr lang="en-US" sz="1600" i="1" dirty="0" err="1" smtClean="0"/>
              <a:t>Derm</a:t>
            </a:r>
            <a:r>
              <a:rPr lang="en-US" sz="1600" i="1" dirty="0" smtClean="0"/>
              <a:t>. 2014</a:t>
            </a:r>
            <a:endParaRPr lang="en-US" sz="1600"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Introduction</a:t>
            </a:r>
          </a:p>
          <a:p>
            <a:r>
              <a:rPr lang="en-US" dirty="0" smtClean="0"/>
              <a:t>Research</a:t>
            </a:r>
          </a:p>
          <a:p>
            <a:r>
              <a:rPr lang="en-US" dirty="0" smtClean="0"/>
              <a:t>Management </a:t>
            </a:r>
          </a:p>
          <a:p>
            <a:r>
              <a:rPr lang="en-US" dirty="0" smtClean="0"/>
              <a:t>Questions</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u="sng" dirty="0" smtClean="0"/>
              <a:t>Atopic dermatitis</a:t>
            </a:r>
            <a:endParaRPr lang="en-US" b="1" u="sng"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20</a:t>
            </a:fld>
            <a:endParaRPr lang="en-US"/>
          </a:p>
        </p:txBody>
      </p:sp>
      <p:pic>
        <p:nvPicPr>
          <p:cNvPr id="5" name="Picture 4"/>
          <p:cNvPicPr/>
          <p:nvPr/>
        </p:nvPicPr>
        <p:blipFill>
          <a:blip r:embed="rId3" cstate="print"/>
          <a:srcRect l="27518" t="45337" r="25286" b="37491"/>
          <a:stretch>
            <a:fillRect/>
          </a:stretch>
        </p:blipFill>
        <p:spPr bwMode="auto">
          <a:xfrm>
            <a:off x="0" y="1295400"/>
            <a:ext cx="8915400" cy="1752600"/>
          </a:xfrm>
          <a:prstGeom prst="rect">
            <a:avLst/>
          </a:prstGeom>
          <a:noFill/>
          <a:ln w="9525">
            <a:noFill/>
            <a:miter lim="800000"/>
            <a:headEnd/>
            <a:tailEnd/>
          </a:ln>
        </p:spPr>
      </p:pic>
      <p:sp>
        <p:nvSpPr>
          <p:cNvPr id="7" name="TextBox 6"/>
          <p:cNvSpPr txBox="1"/>
          <p:nvPr/>
        </p:nvSpPr>
        <p:spPr>
          <a:xfrm>
            <a:off x="304800" y="3429000"/>
            <a:ext cx="8839200" cy="3139321"/>
          </a:xfrm>
          <a:prstGeom prst="rect">
            <a:avLst/>
          </a:prstGeom>
          <a:noFill/>
        </p:spPr>
        <p:txBody>
          <a:bodyPr wrap="square" rtlCol="0">
            <a:spAutoFit/>
          </a:bodyPr>
          <a:lstStyle/>
          <a:p>
            <a:pPr>
              <a:buFont typeface="Arial" pitchFamily="34" charset="0"/>
              <a:buChar char="•"/>
            </a:pPr>
            <a:r>
              <a:rPr lang="en-US" sz="2400" u="sng" dirty="0" smtClean="0"/>
              <a:t>Systematic Review</a:t>
            </a:r>
            <a:endParaRPr lang="en-US" sz="2400" dirty="0" smtClean="0"/>
          </a:p>
          <a:p>
            <a:endParaRPr lang="en-US" sz="2400" dirty="0" smtClean="0"/>
          </a:p>
          <a:p>
            <a:pPr>
              <a:buFont typeface="Arial" pitchFamily="34" charset="0"/>
              <a:buChar char="•"/>
            </a:pPr>
            <a:r>
              <a:rPr lang="en-US" sz="2400" u="sng" dirty="0" smtClean="0"/>
              <a:t>Key Findings</a:t>
            </a:r>
            <a:r>
              <a:rPr lang="en-US" dirty="0" smtClean="0"/>
              <a:t>: </a:t>
            </a:r>
          </a:p>
          <a:p>
            <a:pPr marL="800100" lvl="1" indent="-342900">
              <a:buFont typeface="+mj-lt"/>
              <a:buAutoNum type="arabicPeriod"/>
            </a:pPr>
            <a:r>
              <a:rPr lang="en-US" dirty="0" smtClean="0"/>
              <a:t>Often/always frustrated, embarrassed and angry by appearance, overprotected/undisciplined as children, increased incidence of psychiatric disorder as adults </a:t>
            </a:r>
          </a:p>
          <a:p>
            <a:pPr marL="800100" lvl="1" indent="-342900">
              <a:buFont typeface="+mj-lt"/>
              <a:buAutoNum type="arabicPeriod"/>
            </a:pPr>
            <a:r>
              <a:rPr lang="en-US" dirty="0" smtClean="0"/>
              <a:t>Lower social functioning, mental health scores than those with DM and HTN</a:t>
            </a:r>
          </a:p>
          <a:p>
            <a:pPr marL="800100" lvl="1" indent="-342900">
              <a:buFont typeface="+mj-lt"/>
              <a:buAutoNum type="arabicPeriod"/>
            </a:pPr>
            <a:r>
              <a:rPr lang="en-US" dirty="0" smtClean="0"/>
              <a:t>Children increased dependency, fearfulness, sleep disturbance; interference with intellectual development, limitation on sports participation and peer/teacher relationship</a:t>
            </a:r>
            <a:endParaRPr lang="en-US" dirty="0"/>
          </a:p>
        </p:txBody>
      </p:sp>
      <p:sp>
        <p:nvSpPr>
          <p:cNvPr id="6" name="TextBox 5"/>
          <p:cNvSpPr txBox="1"/>
          <p:nvPr/>
        </p:nvSpPr>
        <p:spPr>
          <a:xfrm>
            <a:off x="6324600" y="3048000"/>
            <a:ext cx="2819400" cy="338554"/>
          </a:xfrm>
          <a:prstGeom prst="rect">
            <a:avLst/>
          </a:prstGeom>
          <a:noFill/>
        </p:spPr>
        <p:txBody>
          <a:bodyPr wrap="square" rtlCol="0">
            <a:spAutoFit/>
          </a:bodyPr>
          <a:lstStyle/>
          <a:p>
            <a:r>
              <a:rPr lang="en-US" sz="1600" i="1" dirty="0" smtClean="0"/>
              <a:t>Carroll, C et al. </a:t>
            </a:r>
            <a:r>
              <a:rPr lang="en-US" sz="1600" i="1" dirty="0" err="1" smtClean="0"/>
              <a:t>Ped</a:t>
            </a:r>
            <a:r>
              <a:rPr lang="en-US" sz="1600" i="1" dirty="0" smtClean="0"/>
              <a:t> </a:t>
            </a:r>
            <a:r>
              <a:rPr lang="en-US" sz="1600" i="1" dirty="0" err="1" smtClean="0"/>
              <a:t>Derm</a:t>
            </a:r>
            <a:r>
              <a:rPr lang="en-US" sz="1600" i="1" dirty="0" smtClean="0"/>
              <a:t>. 2005</a:t>
            </a:r>
            <a:endParaRPr lang="en-US" sz="1600"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Does the Research Say?</a:t>
            </a:r>
            <a:br>
              <a:rPr lang="en-US" dirty="0" smtClean="0"/>
            </a:br>
            <a:r>
              <a:rPr lang="en-US" dirty="0" smtClean="0"/>
              <a:t>Atopic dermatitis</a:t>
            </a:r>
            <a:endParaRPr lang="en-US" dirty="0"/>
          </a:p>
        </p:txBody>
      </p:sp>
      <p:sp>
        <p:nvSpPr>
          <p:cNvPr id="3" name="Content Placeholder 2"/>
          <p:cNvSpPr>
            <a:spLocks noGrp="1"/>
          </p:cNvSpPr>
          <p:nvPr>
            <p:ph idx="1"/>
          </p:nvPr>
        </p:nvSpPr>
        <p:spPr>
          <a:xfrm>
            <a:off x="457200" y="4191000"/>
            <a:ext cx="8229600" cy="2286000"/>
          </a:xfrm>
        </p:spPr>
        <p:txBody>
          <a:bodyPr>
            <a:normAutofit fontScale="92500" lnSpcReduction="10000"/>
          </a:bodyPr>
          <a:lstStyle/>
          <a:p>
            <a:r>
              <a:rPr lang="en-US" sz="1800" u="sng" dirty="0" smtClean="0"/>
              <a:t>Expert Review</a:t>
            </a:r>
            <a:endParaRPr lang="en-US" sz="1800" dirty="0" smtClean="0"/>
          </a:p>
          <a:p>
            <a:r>
              <a:rPr lang="en-US" sz="1800" dirty="0" smtClean="0"/>
              <a:t>Key Findings:</a:t>
            </a:r>
          </a:p>
          <a:p>
            <a:pPr marL="800100" lvl="1" indent="-342900">
              <a:buFont typeface="+mj-lt"/>
              <a:buAutoNum type="arabicPeriod"/>
            </a:pPr>
            <a:r>
              <a:rPr lang="en-US" sz="1400" dirty="0" smtClean="0"/>
              <a:t>“Eczema can appear within weeks of birth and persist through adulthood, and may thus be a factor throughout any or all stages of emotional development”</a:t>
            </a:r>
          </a:p>
          <a:p>
            <a:pPr marL="800100" lvl="1" indent="-342900">
              <a:buFont typeface="+mj-lt"/>
              <a:buAutoNum type="arabicPeriod"/>
            </a:pPr>
            <a:r>
              <a:rPr lang="en-US" sz="1400" dirty="0" smtClean="0"/>
              <a:t>Independence hindered due to sensitive skin care routine leading to parental dependence and internalization of negative self-image</a:t>
            </a:r>
          </a:p>
          <a:p>
            <a:pPr marL="800100" lvl="1" indent="-342900">
              <a:buFont typeface="+mj-lt"/>
              <a:buAutoNum type="arabicPeriod"/>
            </a:pPr>
            <a:r>
              <a:rPr lang="en-US" sz="1400" dirty="0" smtClean="0"/>
              <a:t>Parental hesitancy to worsen eczema may result in less signs of affection in addition to guilt, exhaustion, frustration, resentment, and helplessness</a:t>
            </a:r>
          </a:p>
          <a:p>
            <a:pPr marL="800100" lvl="1" indent="-342900">
              <a:buFont typeface="+mj-lt"/>
              <a:buAutoNum type="arabicPeriod"/>
            </a:pPr>
            <a:r>
              <a:rPr lang="en-US" sz="1400" dirty="0" smtClean="0"/>
              <a:t>Empathic psychotherapy shown to rapidly improve and sustain skin condition, emotional state and social adjustment </a:t>
            </a:r>
            <a:endParaRPr lang="en-US" sz="1400"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21</a:t>
            </a:fld>
            <a:endParaRPr lang="en-US"/>
          </a:p>
        </p:txBody>
      </p:sp>
      <p:pic>
        <p:nvPicPr>
          <p:cNvPr id="5" name="Picture 4"/>
          <p:cNvPicPr/>
          <p:nvPr/>
        </p:nvPicPr>
        <p:blipFill>
          <a:blip r:embed="rId3" cstate="print"/>
          <a:srcRect l="24468" t="29529" r="25088" b="52477"/>
          <a:stretch>
            <a:fillRect/>
          </a:stretch>
        </p:blipFill>
        <p:spPr bwMode="auto">
          <a:xfrm>
            <a:off x="0" y="1447800"/>
            <a:ext cx="9144000" cy="2667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u="sng" dirty="0" smtClean="0"/>
              <a:t>Alopecia </a:t>
            </a:r>
            <a:r>
              <a:rPr lang="en-US" b="1" u="sng" dirty="0" err="1" smtClean="0"/>
              <a:t>areata</a:t>
            </a:r>
            <a:endParaRPr lang="en-US" b="1" u="sng"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22</a:t>
            </a:fld>
            <a:endParaRPr lang="en-US"/>
          </a:p>
        </p:txBody>
      </p:sp>
      <p:pic>
        <p:nvPicPr>
          <p:cNvPr id="5" name="Picture 4"/>
          <p:cNvPicPr/>
          <p:nvPr/>
        </p:nvPicPr>
        <p:blipFill>
          <a:blip r:embed="rId3" cstate="print"/>
          <a:srcRect l="17877" t="40630" r="20638" b="35312"/>
          <a:stretch>
            <a:fillRect/>
          </a:stretch>
        </p:blipFill>
        <p:spPr bwMode="auto">
          <a:xfrm>
            <a:off x="838200" y="1447800"/>
            <a:ext cx="7620000" cy="1676400"/>
          </a:xfrm>
          <a:prstGeom prst="rect">
            <a:avLst/>
          </a:prstGeom>
          <a:noFill/>
          <a:ln w="9525">
            <a:noFill/>
            <a:miter lim="800000"/>
            <a:headEnd/>
            <a:tailEnd/>
          </a:ln>
        </p:spPr>
      </p:pic>
      <p:sp>
        <p:nvSpPr>
          <p:cNvPr id="7" name="TextBox 6"/>
          <p:cNvSpPr txBox="1"/>
          <p:nvPr/>
        </p:nvSpPr>
        <p:spPr>
          <a:xfrm>
            <a:off x="457200" y="3657600"/>
            <a:ext cx="8686800" cy="2585323"/>
          </a:xfrm>
          <a:prstGeom prst="rect">
            <a:avLst/>
          </a:prstGeom>
          <a:noFill/>
        </p:spPr>
        <p:txBody>
          <a:bodyPr wrap="square" rtlCol="0">
            <a:spAutoFit/>
          </a:bodyPr>
          <a:lstStyle/>
          <a:p>
            <a:pPr>
              <a:buFont typeface="Arial" pitchFamily="34" charset="0"/>
              <a:buChar char="•"/>
            </a:pPr>
            <a:r>
              <a:rPr lang="en-US" sz="2400" u="sng" dirty="0" smtClean="0"/>
              <a:t>Case Control Study</a:t>
            </a:r>
          </a:p>
          <a:p>
            <a:endParaRPr lang="en-US" sz="2400" dirty="0" smtClean="0"/>
          </a:p>
          <a:p>
            <a:pPr>
              <a:buFont typeface="Arial" pitchFamily="34" charset="0"/>
              <a:buChar char="•"/>
            </a:pPr>
            <a:r>
              <a:rPr lang="en-US" sz="2400" u="sng" dirty="0" smtClean="0"/>
              <a:t>Key Findings</a:t>
            </a:r>
            <a:r>
              <a:rPr lang="en-US" dirty="0" smtClean="0"/>
              <a:t>:</a:t>
            </a:r>
          </a:p>
          <a:p>
            <a:pPr marL="800100" lvl="1" indent="-342900">
              <a:buFont typeface="+mj-lt"/>
              <a:buAutoNum type="arabicPeriod"/>
            </a:pPr>
            <a:r>
              <a:rPr lang="en-US" dirty="0" smtClean="0"/>
              <a:t>Significant diff in prevalence of depression (P = 0.008), anxiety (P=0.003), neuroticism (P=0.045)</a:t>
            </a:r>
          </a:p>
          <a:p>
            <a:pPr marL="800100" lvl="1" indent="-342900">
              <a:buFont typeface="+mj-lt"/>
              <a:buAutoNum type="arabicPeriod"/>
            </a:pPr>
            <a:r>
              <a:rPr lang="en-US" dirty="0" smtClean="0"/>
              <a:t>Social, familial and uncontrollable problems influence these patients more so than the general population (coping)</a:t>
            </a:r>
          </a:p>
          <a:p>
            <a:pPr marL="800100" lvl="1" indent="-342900">
              <a:buFont typeface="+mj-lt"/>
              <a:buAutoNum type="arabicPeriod"/>
            </a:pPr>
            <a:r>
              <a:rPr lang="en-US" dirty="0" smtClean="0"/>
              <a:t>Social support= protective factor for mental and physical health</a:t>
            </a:r>
            <a:endParaRPr lang="en-US" dirty="0"/>
          </a:p>
        </p:txBody>
      </p:sp>
      <p:sp>
        <p:nvSpPr>
          <p:cNvPr id="6" name="TextBox 5"/>
          <p:cNvSpPr txBox="1"/>
          <p:nvPr/>
        </p:nvSpPr>
        <p:spPr>
          <a:xfrm>
            <a:off x="5715000" y="3124200"/>
            <a:ext cx="3429000" cy="338554"/>
          </a:xfrm>
          <a:prstGeom prst="rect">
            <a:avLst/>
          </a:prstGeom>
          <a:noFill/>
        </p:spPr>
        <p:txBody>
          <a:bodyPr wrap="square" rtlCol="0">
            <a:spAutoFit/>
          </a:bodyPr>
          <a:lstStyle/>
          <a:p>
            <a:r>
              <a:rPr lang="en-US" sz="1600" i="1" dirty="0" err="1" smtClean="0"/>
              <a:t>Aghaei</a:t>
            </a:r>
            <a:r>
              <a:rPr lang="en-US" sz="1600" i="1" dirty="0" smtClean="0"/>
              <a:t>, S. J </a:t>
            </a:r>
            <a:r>
              <a:rPr lang="en-US" sz="1600" i="1" dirty="0" err="1" smtClean="0"/>
              <a:t>Int</a:t>
            </a:r>
            <a:r>
              <a:rPr lang="en-US" sz="1600" i="1" dirty="0" smtClean="0"/>
              <a:t> </a:t>
            </a:r>
            <a:r>
              <a:rPr lang="en-US" sz="1600" i="1" dirty="0" err="1" smtClean="0"/>
              <a:t>Sch</a:t>
            </a:r>
            <a:r>
              <a:rPr lang="en-US" sz="1600" i="1" dirty="0" smtClean="0"/>
              <a:t> Research Not, 2014</a:t>
            </a:r>
            <a:endParaRPr lang="en-US" sz="1600" i="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u="sng" dirty="0" smtClean="0"/>
              <a:t>Alopecia </a:t>
            </a:r>
            <a:r>
              <a:rPr lang="en-US" b="1" u="sng" dirty="0" err="1" smtClean="0"/>
              <a:t>areata</a:t>
            </a:r>
            <a:endParaRPr lang="en-US" b="1" u="sng"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23</a:t>
            </a:fld>
            <a:endParaRPr lang="en-US"/>
          </a:p>
        </p:txBody>
      </p:sp>
      <p:pic>
        <p:nvPicPr>
          <p:cNvPr id="6" name="Picture 5"/>
          <p:cNvPicPr/>
          <p:nvPr/>
        </p:nvPicPr>
        <p:blipFill>
          <a:blip r:embed="rId3" cstate="print"/>
          <a:srcRect l="10548" t="25429" r="12758" b="52435"/>
          <a:stretch>
            <a:fillRect/>
          </a:stretch>
        </p:blipFill>
        <p:spPr bwMode="auto">
          <a:xfrm>
            <a:off x="228600" y="1600200"/>
            <a:ext cx="8610600" cy="1295400"/>
          </a:xfrm>
          <a:prstGeom prst="rect">
            <a:avLst/>
          </a:prstGeom>
          <a:noFill/>
          <a:ln w="9525">
            <a:noFill/>
            <a:miter lim="800000"/>
            <a:headEnd/>
            <a:tailEnd/>
          </a:ln>
        </p:spPr>
      </p:pic>
      <p:sp>
        <p:nvSpPr>
          <p:cNvPr id="9" name="TextBox 8"/>
          <p:cNvSpPr txBox="1"/>
          <p:nvPr/>
        </p:nvSpPr>
        <p:spPr>
          <a:xfrm>
            <a:off x="0" y="3581400"/>
            <a:ext cx="8915400" cy="2954655"/>
          </a:xfrm>
          <a:prstGeom prst="rect">
            <a:avLst/>
          </a:prstGeom>
          <a:noFill/>
        </p:spPr>
        <p:txBody>
          <a:bodyPr wrap="square" rtlCol="0">
            <a:spAutoFit/>
          </a:bodyPr>
          <a:lstStyle/>
          <a:p>
            <a:pPr>
              <a:buFont typeface="Arial" pitchFamily="34" charset="0"/>
              <a:buChar char="•"/>
            </a:pPr>
            <a:r>
              <a:rPr lang="en-US" sz="2400" u="sng" dirty="0" smtClean="0"/>
              <a:t>Cross Sectional Study</a:t>
            </a:r>
          </a:p>
          <a:p>
            <a:endParaRPr lang="en-US" sz="2400" u="sng" dirty="0" smtClean="0"/>
          </a:p>
          <a:p>
            <a:endParaRPr lang="en-US" sz="2400" dirty="0" smtClean="0"/>
          </a:p>
          <a:p>
            <a:pPr>
              <a:buFont typeface="Arial" pitchFamily="34" charset="0"/>
              <a:buChar char="•"/>
            </a:pPr>
            <a:r>
              <a:rPr lang="en-US" sz="2400" u="sng" dirty="0" smtClean="0"/>
              <a:t>Key Findings</a:t>
            </a:r>
            <a:r>
              <a:rPr lang="en-US" dirty="0" smtClean="0"/>
              <a:t>:</a:t>
            </a:r>
          </a:p>
          <a:p>
            <a:pPr marL="800100" lvl="1" indent="-342900">
              <a:buFont typeface="+mj-lt"/>
              <a:buAutoNum type="arabicPeriod"/>
            </a:pPr>
            <a:r>
              <a:rPr lang="en-US" dirty="0" smtClean="0"/>
              <a:t>Depression, anxiety, family relationships, hysteria, hypochondriac tendencies,  and conflict with social environment more common in AA patients than matched controls</a:t>
            </a:r>
          </a:p>
          <a:p>
            <a:pPr marL="800100" lvl="1" indent="-342900">
              <a:buFont typeface="+mj-lt"/>
              <a:buAutoNum type="arabicPeriod"/>
            </a:pPr>
            <a:r>
              <a:rPr lang="en-US" dirty="0" smtClean="0"/>
              <a:t>Increased health concerns </a:t>
            </a:r>
            <a:r>
              <a:rPr lang="en-US" dirty="0" smtClean="0">
                <a:sym typeface="Wingdings" pitchFamily="2" charset="2"/>
              </a:rPr>
              <a:t>frequent, abnormal health worries, feeling more unwell than general population unnecessary clinic visits/emails/calls, increased spending and time</a:t>
            </a:r>
          </a:p>
        </p:txBody>
      </p:sp>
      <p:sp>
        <p:nvSpPr>
          <p:cNvPr id="7" name="TextBox 6"/>
          <p:cNvSpPr txBox="1"/>
          <p:nvPr/>
        </p:nvSpPr>
        <p:spPr>
          <a:xfrm>
            <a:off x="6400800" y="2895600"/>
            <a:ext cx="2743200" cy="338554"/>
          </a:xfrm>
          <a:prstGeom prst="rect">
            <a:avLst/>
          </a:prstGeom>
          <a:noFill/>
        </p:spPr>
        <p:txBody>
          <a:bodyPr wrap="square" rtlCol="0">
            <a:spAutoFit/>
          </a:bodyPr>
          <a:lstStyle/>
          <a:p>
            <a:r>
              <a:rPr lang="en-US" sz="1600" i="1" dirty="0" err="1" smtClean="0"/>
              <a:t>Alfani</a:t>
            </a:r>
            <a:r>
              <a:rPr lang="en-US" sz="1600" i="1" dirty="0" smtClean="0"/>
              <a:t>, S. </a:t>
            </a:r>
            <a:r>
              <a:rPr lang="en-US" sz="1600" i="1" dirty="0" err="1" smtClean="0"/>
              <a:t>Acta</a:t>
            </a:r>
            <a:r>
              <a:rPr lang="en-US" sz="1600" i="1" dirty="0" smtClean="0"/>
              <a:t> </a:t>
            </a:r>
            <a:r>
              <a:rPr lang="en-US" sz="1600" i="1" dirty="0" err="1" smtClean="0"/>
              <a:t>Derm</a:t>
            </a:r>
            <a:r>
              <a:rPr lang="en-US" sz="1600" i="1" dirty="0" smtClean="0"/>
              <a:t> </a:t>
            </a:r>
            <a:r>
              <a:rPr lang="en-US" sz="1600" i="1" dirty="0" err="1" smtClean="0"/>
              <a:t>Ven</a:t>
            </a:r>
            <a:r>
              <a:rPr lang="en-US" sz="1600" i="1" dirty="0" smtClean="0"/>
              <a:t>, 2012</a:t>
            </a:r>
            <a:endParaRPr lang="en-US" sz="1600" i="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Introduction</a:t>
            </a:r>
          </a:p>
          <a:p>
            <a:r>
              <a:rPr lang="en-US" dirty="0" smtClean="0"/>
              <a:t>Research</a:t>
            </a:r>
          </a:p>
          <a:p>
            <a:r>
              <a:rPr lang="en-US" b="1" u="sng" dirty="0" smtClean="0"/>
              <a:t>Management</a:t>
            </a:r>
            <a:r>
              <a:rPr lang="en-US" b="1" dirty="0" smtClean="0"/>
              <a:t> </a:t>
            </a:r>
          </a:p>
          <a:p>
            <a:r>
              <a:rPr lang="en-US" dirty="0" smtClean="0"/>
              <a:t>Questions</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 Approach</a:t>
            </a:r>
            <a:endParaRPr lang="en-US" dirty="0"/>
          </a:p>
        </p:txBody>
      </p:sp>
      <p:sp>
        <p:nvSpPr>
          <p:cNvPr id="3" name="Content Placeholder 2"/>
          <p:cNvSpPr>
            <a:spLocks noGrp="1"/>
          </p:cNvSpPr>
          <p:nvPr>
            <p:ph idx="1"/>
          </p:nvPr>
        </p:nvSpPr>
        <p:spPr/>
        <p:txBody>
          <a:bodyPr/>
          <a:lstStyle/>
          <a:p>
            <a:pPr>
              <a:buNone/>
            </a:pPr>
            <a:endParaRPr lang="en-US" dirty="0"/>
          </a:p>
          <a:p>
            <a:pPr algn="ctr">
              <a:buNone/>
            </a:pPr>
            <a:r>
              <a:rPr lang="en-US" sz="4800" dirty="0" smtClean="0"/>
              <a:t>Dermatology + Psychology</a:t>
            </a:r>
            <a:endParaRPr lang="en-US" sz="4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Should We Be Concerned?</a:t>
            </a:r>
            <a:endParaRPr lang="en-US" dirty="0"/>
          </a:p>
        </p:txBody>
      </p:sp>
      <p:sp>
        <p:nvSpPr>
          <p:cNvPr id="3" name="Content Placeholder 2"/>
          <p:cNvSpPr>
            <a:spLocks noGrp="1"/>
          </p:cNvSpPr>
          <p:nvPr>
            <p:ph idx="1"/>
          </p:nvPr>
        </p:nvSpPr>
        <p:spPr>
          <a:xfrm>
            <a:off x="457200" y="1600200"/>
            <a:ext cx="8229600" cy="4876799"/>
          </a:xfrm>
        </p:spPr>
        <p:txBody>
          <a:bodyPr>
            <a:normAutofit fontScale="92500" lnSpcReduction="10000"/>
          </a:bodyPr>
          <a:lstStyle/>
          <a:p>
            <a:r>
              <a:rPr lang="en-US" dirty="0" smtClean="0"/>
              <a:t>Mental health negatively affects </a:t>
            </a:r>
          </a:p>
          <a:p>
            <a:pPr lvl="1"/>
            <a:r>
              <a:rPr lang="en-US" dirty="0" smtClean="0"/>
              <a:t>Quality of life (QOL)</a:t>
            </a:r>
          </a:p>
          <a:p>
            <a:pPr lvl="1"/>
            <a:r>
              <a:rPr lang="en-US" dirty="0" smtClean="0"/>
              <a:t>View of self and relationships with others</a:t>
            </a:r>
          </a:p>
          <a:p>
            <a:pPr lvl="1"/>
            <a:r>
              <a:rPr lang="en-US" dirty="0" err="1"/>
              <a:t>D</a:t>
            </a:r>
            <a:r>
              <a:rPr lang="en-US" dirty="0" err="1" smtClean="0"/>
              <a:t>erm</a:t>
            </a:r>
            <a:r>
              <a:rPr lang="en-US" dirty="0" smtClean="0"/>
              <a:t> disease</a:t>
            </a:r>
          </a:p>
          <a:p>
            <a:pPr lvl="1"/>
            <a:r>
              <a:rPr lang="en-US" dirty="0" smtClean="0"/>
              <a:t>Management of </a:t>
            </a:r>
            <a:r>
              <a:rPr lang="en-US" dirty="0" err="1" smtClean="0"/>
              <a:t>derm</a:t>
            </a:r>
            <a:r>
              <a:rPr lang="en-US" dirty="0" smtClean="0"/>
              <a:t> disease</a:t>
            </a:r>
          </a:p>
          <a:p>
            <a:pPr lvl="1"/>
            <a:endParaRPr lang="en-US" dirty="0" smtClean="0"/>
          </a:p>
          <a:p>
            <a:r>
              <a:rPr lang="en-US" dirty="0" smtClean="0"/>
              <a:t>Job search, discrimination (contagious)</a:t>
            </a:r>
          </a:p>
          <a:p>
            <a:pPr>
              <a:buNone/>
            </a:pPr>
            <a:endParaRPr lang="en-US" dirty="0" smtClean="0"/>
          </a:p>
          <a:p>
            <a:r>
              <a:rPr lang="en-US" dirty="0" smtClean="0"/>
              <a:t>Data that chronic disease in children have long term negative impact on future health outcomes</a:t>
            </a:r>
          </a:p>
          <a:p>
            <a:endParaRPr lang="en-US" dirty="0" smtClean="0"/>
          </a:p>
          <a:p>
            <a:pPr lvl="1">
              <a:buNone/>
            </a:pPr>
            <a:endParaRPr lang="en-US" dirty="0" smtClean="0"/>
          </a:p>
          <a:p>
            <a:pPr lvl="1"/>
            <a:endParaRPr lang="en-US" dirty="0" smtClean="0"/>
          </a:p>
          <a:p>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Should We Be Concerned?</a:t>
            </a:r>
            <a:endParaRPr lang="en-US" dirty="0"/>
          </a:p>
        </p:txBody>
      </p:sp>
      <p:sp>
        <p:nvSpPr>
          <p:cNvPr id="3" name="Content Placeholder 2"/>
          <p:cNvSpPr>
            <a:spLocks noGrp="1"/>
          </p:cNvSpPr>
          <p:nvPr>
            <p:ph idx="1"/>
          </p:nvPr>
        </p:nvSpPr>
        <p:spPr>
          <a:xfrm>
            <a:off x="457200" y="1600201"/>
            <a:ext cx="8229600" cy="685800"/>
          </a:xfrm>
        </p:spPr>
        <p:txBody>
          <a:bodyPr/>
          <a:lstStyle/>
          <a:p>
            <a:r>
              <a:rPr lang="en-US" dirty="0" smtClean="0"/>
              <a:t>Adverse Childhood Experiences (ACE)</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27</a:t>
            </a:fld>
            <a:endParaRPr lang="en-US"/>
          </a:p>
        </p:txBody>
      </p:sp>
      <p:sp>
        <p:nvSpPr>
          <p:cNvPr id="5" name="Rectangle 4"/>
          <p:cNvSpPr/>
          <p:nvPr/>
        </p:nvSpPr>
        <p:spPr>
          <a:xfrm>
            <a:off x="1752600" y="6488668"/>
            <a:ext cx="6934200" cy="369332"/>
          </a:xfrm>
          <a:prstGeom prst="rect">
            <a:avLst/>
          </a:prstGeom>
        </p:spPr>
        <p:txBody>
          <a:bodyPr wrap="square">
            <a:spAutoFit/>
          </a:bodyPr>
          <a:lstStyle/>
          <a:p>
            <a:r>
              <a:rPr lang="en-US" dirty="0" smtClean="0"/>
              <a:t>http://www.cdc.gov/violenceprevention/acestudy/findings.html</a:t>
            </a:r>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Can We Do?</a:t>
            </a:r>
            <a:endParaRPr lang="en-US" dirty="0"/>
          </a:p>
        </p:txBody>
      </p:sp>
      <p:sp>
        <p:nvSpPr>
          <p:cNvPr id="3" name="Content Placeholder 2"/>
          <p:cNvSpPr>
            <a:spLocks noGrp="1"/>
          </p:cNvSpPr>
          <p:nvPr>
            <p:ph idx="1"/>
          </p:nvPr>
        </p:nvSpPr>
        <p:spPr/>
        <p:txBody>
          <a:bodyPr>
            <a:normAutofit fontScale="92500"/>
          </a:bodyPr>
          <a:lstStyle/>
          <a:p>
            <a:r>
              <a:rPr lang="en-US" dirty="0" smtClean="0"/>
              <a:t>Recognize signs</a:t>
            </a:r>
          </a:p>
          <a:p>
            <a:pPr lvl="1"/>
            <a:r>
              <a:rPr lang="en-US" dirty="0" smtClean="0"/>
              <a:t>Changes in mood:  sad, tense, worried</a:t>
            </a:r>
          </a:p>
          <a:p>
            <a:pPr lvl="1"/>
            <a:r>
              <a:rPr lang="en-US" dirty="0" smtClean="0"/>
              <a:t>Changes in behavior: adherence to treatment / appointments, substance use, sleep, etc.</a:t>
            </a:r>
          </a:p>
          <a:p>
            <a:pPr lvl="1"/>
            <a:r>
              <a:rPr lang="en-US" dirty="0" smtClean="0"/>
              <a:t>Changes in relationships: disinterested, uninvolved</a:t>
            </a:r>
          </a:p>
          <a:p>
            <a:pPr lvl="1"/>
            <a:r>
              <a:rPr lang="en-US" dirty="0" smtClean="0"/>
              <a:t>Other: difficulty concentrating, unexplained wt loss, unexplained physical symptoms (HA, stomach aches)</a:t>
            </a:r>
          </a:p>
          <a:p>
            <a:r>
              <a:rPr lang="en-US" dirty="0" smtClean="0"/>
              <a:t>Ask and Listen ( = screening)</a:t>
            </a:r>
          </a:p>
          <a:p>
            <a:r>
              <a:rPr lang="en-US" dirty="0" smtClean="0"/>
              <a:t>Know how to respond</a:t>
            </a:r>
          </a:p>
          <a:p>
            <a:pPr lvl="1"/>
            <a:endParaRPr lang="en-US" dirty="0" smtClean="0"/>
          </a:p>
        </p:txBody>
      </p:sp>
      <p:sp>
        <p:nvSpPr>
          <p:cNvPr id="4" name="Slide Number Placeholder 3"/>
          <p:cNvSpPr>
            <a:spLocks noGrp="1"/>
          </p:cNvSpPr>
          <p:nvPr>
            <p:ph type="sldNum" sz="quarter" idx="12"/>
          </p:nvPr>
        </p:nvSpPr>
        <p:spPr/>
        <p:txBody>
          <a:bodyPr/>
          <a:lstStyle/>
          <a:p>
            <a:fld id="{A0A0C356-6ACB-404F-BADC-80D68D7C7A30}"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 Need 1 Volunteer </a:t>
            </a:r>
            <a:r>
              <a:rPr lang="en-US" dirty="0" smtClean="0">
                <a:sym typeface="Wingdings" pitchFamily="2" charset="2"/>
              </a:rPr>
              <a:t></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29</a:t>
            </a:fld>
            <a:endParaRPr lang="en-US"/>
          </a:p>
        </p:txBody>
      </p:sp>
      <p:sp>
        <p:nvSpPr>
          <p:cNvPr id="8" name="TextBox 7"/>
          <p:cNvSpPr txBox="1"/>
          <p:nvPr/>
        </p:nvSpPr>
        <p:spPr>
          <a:xfrm>
            <a:off x="762000" y="1524000"/>
            <a:ext cx="7620000" cy="5509200"/>
          </a:xfrm>
          <a:prstGeom prst="rect">
            <a:avLst/>
          </a:prstGeom>
          <a:noFill/>
        </p:spPr>
        <p:txBody>
          <a:bodyPr wrap="square" rtlCol="0">
            <a:spAutoFit/>
          </a:bodyPr>
          <a:lstStyle/>
          <a:p>
            <a:pPr>
              <a:buFont typeface="Arial" pitchFamily="34" charset="0"/>
              <a:buChar char="•"/>
            </a:pPr>
            <a:r>
              <a:rPr lang="en-US" sz="3200" dirty="0" smtClean="0"/>
              <a:t>Let’s see how </a:t>
            </a:r>
            <a:r>
              <a:rPr lang="en-US" sz="3200" u="sng" dirty="0" smtClean="0"/>
              <a:t>realistic</a:t>
            </a:r>
            <a:r>
              <a:rPr lang="en-US" sz="3200" dirty="0" smtClean="0"/>
              <a:t> this is within 5 </a:t>
            </a:r>
            <a:r>
              <a:rPr lang="en-US" sz="3200" dirty="0" err="1" smtClean="0"/>
              <a:t>mins</a:t>
            </a:r>
            <a:r>
              <a:rPr lang="en-US" sz="3200" dirty="0" smtClean="0"/>
              <a:t> </a:t>
            </a:r>
          </a:p>
          <a:p>
            <a:endParaRPr lang="en-US" sz="3200" dirty="0" smtClean="0"/>
          </a:p>
          <a:p>
            <a:pPr>
              <a:buFont typeface="Arial" pitchFamily="34" charset="0"/>
              <a:buChar char="•"/>
            </a:pPr>
            <a:r>
              <a:rPr lang="en-US" sz="3200" dirty="0" smtClean="0"/>
              <a:t>Goal: </a:t>
            </a:r>
            <a:r>
              <a:rPr lang="en-US" sz="3200" strike="sngStrike" dirty="0" smtClean="0"/>
              <a:t>Become psychiatrist</a:t>
            </a:r>
          </a:p>
          <a:p>
            <a:endParaRPr lang="en-US" sz="3200" dirty="0" smtClean="0"/>
          </a:p>
          <a:p>
            <a:pPr>
              <a:buFont typeface="Arial" pitchFamily="34" charset="0"/>
              <a:buChar char="•"/>
            </a:pPr>
            <a:r>
              <a:rPr lang="en-US" sz="3200" b="1" u="sng" dirty="0" smtClean="0"/>
              <a:t>Goal</a:t>
            </a:r>
            <a:r>
              <a:rPr lang="en-US" sz="3200" dirty="0" smtClean="0"/>
              <a:t>: Quickly assess a </a:t>
            </a:r>
            <a:r>
              <a:rPr lang="en-US" sz="3200" u="sng" dirty="0" smtClean="0"/>
              <a:t>part</a:t>
            </a:r>
            <a:r>
              <a:rPr lang="en-US" sz="3200" dirty="0" smtClean="0"/>
              <a:t> of your patient’s skin disease experience + find effective ways to connect your patient to support</a:t>
            </a:r>
          </a:p>
          <a:p>
            <a:pPr>
              <a:buFont typeface="Arial" pitchFamily="34" charset="0"/>
              <a:buChar char="•"/>
            </a:pPr>
            <a:endParaRPr lang="en-US" sz="3200" dirty="0" smtClean="0"/>
          </a:p>
          <a:p>
            <a:pPr>
              <a:buFont typeface="Arial" pitchFamily="34" charset="0"/>
              <a:buChar char="•"/>
            </a:pPr>
            <a:endParaRPr lang="en-US" sz="3200" dirty="0" smtClean="0"/>
          </a:p>
          <a:p>
            <a:endParaRPr lang="en-US" sz="3200" dirty="0"/>
          </a:p>
          <a:p>
            <a:endParaRPr lang="en-US"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b="1" u="sng" dirty="0" smtClean="0"/>
              <a:t>Introduction</a:t>
            </a:r>
          </a:p>
          <a:p>
            <a:r>
              <a:rPr lang="en-US" dirty="0" smtClean="0"/>
              <a:t>Research</a:t>
            </a:r>
          </a:p>
          <a:p>
            <a:r>
              <a:rPr lang="en-US" dirty="0" smtClean="0"/>
              <a:t>Management </a:t>
            </a:r>
          </a:p>
          <a:p>
            <a:r>
              <a:rPr lang="en-US" dirty="0" smtClean="0"/>
              <a:t>Questions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525963"/>
          </a:xfrm>
        </p:spPr>
        <p:txBody>
          <a:bodyPr>
            <a:normAutofit lnSpcReduction="10000"/>
          </a:bodyPr>
          <a:lstStyle/>
          <a:p>
            <a:r>
              <a:rPr lang="en-US" dirty="0" smtClean="0"/>
              <a:t>It is the end of a really busy day in clinic and you are a bit behind schedule. You had a full load of patients. Your last patient is someone you know very well so you expect the visit to be quick. However, just as you are wrapping up the visit something makes you worried that he/she is not doing well. You remember this lecture and even though your time is tight, you decide to ask how your patient has been doing emotionally.</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30</a:t>
            </a:fld>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Home Points</a:t>
            </a:r>
            <a:endParaRPr lang="en-US" dirty="0"/>
          </a:p>
        </p:txBody>
      </p:sp>
      <p:sp>
        <p:nvSpPr>
          <p:cNvPr id="3" name="Content Placeholder 2"/>
          <p:cNvSpPr>
            <a:spLocks noGrp="1"/>
          </p:cNvSpPr>
          <p:nvPr>
            <p:ph idx="1"/>
          </p:nvPr>
        </p:nvSpPr>
        <p:spPr/>
        <p:txBody>
          <a:bodyPr>
            <a:normAutofit lnSpcReduction="10000"/>
          </a:bodyPr>
          <a:lstStyle/>
          <a:p>
            <a:r>
              <a:rPr lang="en-US" dirty="0" smtClean="0"/>
              <a:t>Recognize signs</a:t>
            </a:r>
          </a:p>
          <a:p>
            <a:pPr lvl="1"/>
            <a:r>
              <a:rPr lang="en-US" dirty="0" smtClean="0"/>
              <a:t>Changes </a:t>
            </a:r>
          </a:p>
          <a:p>
            <a:pPr lvl="2"/>
            <a:r>
              <a:rPr lang="en-US" dirty="0" smtClean="0"/>
              <a:t>mood</a:t>
            </a:r>
          </a:p>
          <a:p>
            <a:pPr lvl="2"/>
            <a:r>
              <a:rPr lang="en-US" dirty="0" smtClean="0"/>
              <a:t>behavior</a:t>
            </a:r>
          </a:p>
          <a:p>
            <a:pPr lvl="2"/>
            <a:r>
              <a:rPr lang="en-US" dirty="0" smtClean="0"/>
              <a:t>relationships</a:t>
            </a:r>
          </a:p>
          <a:p>
            <a:pPr lvl="2"/>
            <a:r>
              <a:rPr lang="en-US" dirty="0" smtClean="0"/>
              <a:t>unexplained physical symptoms</a:t>
            </a:r>
          </a:p>
          <a:p>
            <a:r>
              <a:rPr lang="en-US" dirty="0" smtClean="0"/>
              <a:t>Ask, listen, and consider brief questionnaire </a:t>
            </a:r>
          </a:p>
          <a:p>
            <a:r>
              <a:rPr lang="en-US" dirty="0" smtClean="0"/>
              <a:t>Know how to respond</a:t>
            </a:r>
          </a:p>
          <a:p>
            <a:r>
              <a:rPr lang="en-US" dirty="0" smtClean="0"/>
              <a:t>Emergencies</a:t>
            </a:r>
          </a:p>
          <a:p>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Barriers?</a:t>
            </a:r>
            <a:endParaRPr lang="en-US" dirty="0"/>
          </a:p>
        </p:txBody>
      </p:sp>
      <p:sp>
        <p:nvSpPr>
          <p:cNvPr id="3" name="Content Placeholder 2"/>
          <p:cNvSpPr>
            <a:spLocks noGrp="1"/>
          </p:cNvSpPr>
          <p:nvPr>
            <p:ph idx="1"/>
          </p:nvPr>
        </p:nvSpPr>
        <p:spPr/>
        <p:txBody>
          <a:bodyPr/>
          <a:lstStyle/>
          <a:p>
            <a:r>
              <a:rPr lang="en-US" dirty="0" smtClean="0"/>
              <a:t>Physician</a:t>
            </a:r>
          </a:p>
          <a:p>
            <a:r>
              <a:rPr lang="en-US" dirty="0" smtClean="0"/>
              <a:t>Patient</a:t>
            </a:r>
          </a:p>
          <a:p>
            <a:r>
              <a:rPr lang="en-US" dirty="0" smtClean="0"/>
              <a:t>System</a:t>
            </a:r>
          </a:p>
          <a:p>
            <a:pPr lvl="1"/>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32</a:t>
            </a:fld>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Medication</a:t>
            </a:r>
            <a:endParaRPr lang="en-US" dirty="0"/>
          </a:p>
        </p:txBody>
      </p:sp>
      <p:sp>
        <p:nvSpPr>
          <p:cNvPr id="3" name="Content Placeholder 2"/>
          <p:cNvSpPr>
            <a:spLocks noGrp="1"/>
          </p:cNvSpPr>
          <p:nvPr>
            <p:ph idx="1"/>
          </p:nvPr>
        </p:nvSpPr>
        <p:spPr/>
        <p:txBody>
          <a:bodyPr/>
          <a:lstStyle/>
          <a:p>
            <a:r>
              <a:rPr lang="en-US" dirty="0" smtClean="0"/>
              <a:t>Anxiety </a:t>
            </a:r>
          </a:p>
          <a:p>
            <a:r>
              <a:rPr lang="en-US" dirty="0" smtClean="0"/>
              <a:t>Depression</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Asking About Suicidal Ideation/Intention?</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34</a:t>
            </a:fld>
            <a:endParaRPr lang="en-US"/>
          </a:p>
        </p:txBody>
      </p:sp>
      <p:pic>
        <p:nvPicPr>
          <p:cNvPr id="6" name="Picture 5"/>
          <p:cNvPicPr/>
          <p:nvPr/>
        </p:nvPicPr>
        <p:blipFill>
          <a:blip r:embed="rId3" cstate="print"/>
          <a:srcRect l="22556" t="28378" r="23064" b="51577"/>
          <a:stretch>
            <a:fillRect/>
          </a:stretch>
        </p:blipFill>
        <p:spPr bwMode="auto">
          <a:xfrm>
            <a:off x="0" y="1752600"/>
            <a:ext cx="9113376" cy="1884705"/>
          </a:xfrm>
          <a:prstGeom prst="rect">
            <a:avLst/>
          </a:prstGeom>
          <a:noFill/>
          <a:ln w="9525">
            <a:noFill/>
            <a:miter lim="800000"/>
            <a:headEnd/>
            <a:tailEnd/>
          </a:ln>
        </p:spPr>
      </p:pic>
      <p:sp>
        <p:nvSpPr>
          <p:cNvPr id="8" name="TextBox 7"/>
          <p:cNvSpPr txBox="1"/>
          <p:nvPr/>
        </p:nvSpPr>
        <p:spPr>
          <a:xfrm>
            <a:off x="762000" y="4038600"/>
            <a:ext cx="7391400" cy="1477328"/>
          </a:xfrm>
          <a:prstGeom prst="rect">
            <a:avLst/>
          </a:prstGeom>
          <a:noFill/>
        </p:spPr>
        <p:txBody>
          <a:bodyPr wrap="square" rtlCol="0">
            <a:spAutoFit/>
          </a:bodyPr>
          <a:lstStyle/>
          <a:p>
            <a:pPr>
              <a:buFont typeface="Arial" pitchFamily="34" charset="0"/>
              <a:buChar char="•"/>
            </a:pPr>
            <a:r>
              <a:rPr lang="en-US" dirty="0" smtClean="0"/>
              <a:t>Cross Sectional Study</a:t>
            </a:r>
          </a:p>
          <a:p>
            <a:pPr>
              <a:buFont typeface="Arial" pitchFamily="34" charset="0"/>
              <a:buChar char="•"/>
            </a:pPr>
            <a:r>
              <a:rPr lang="en-US" dirty="0" smtClean="0"/>
              <a:t>Key Findings</a:t>
            </a:r>
          </a:p>
          <a:p>
            <a:pPr marL="800100" lvl="1" indent="-342900">
              <a:buFont typeface="+mj-lt"/>
              <a:buAutoNum type="arabicPeriod"/>
            </a:pPr>
            <a:r>
              <a:rPr lang="en-US" dirty="0" smtClean="0"/>
              <a:t>40 patients (8.6%) reported SI in past 2 weeks [95% CI 6.2-11.5]</a:t>
            </a:r>
          </a:p>
          <a:p>
            <a:pPr marL="800100" lvl="1" indent="-342900">
              <a:buFont typeface="+mj-lt"/>
              <a:buAutoNum type="arabicPeriod"/>
            </a:pPr>
            <a:r>
              <a:rPr lang="en-US" dirty="0" smtClean="0"/>
              <a:t>Prevalence 15% inpatient and 5% outpatient</a:t>
            </a:r>
          </a:p>
          <a:p>
            <a:pPr marL="800100" lvl="1" indent="-342900">
              <a:buFont typeface="+mj-lt"/>
              <a:buAutoNum type="arabicPeriod"/>
            </a:pPr>
            <a:r>
              <a:rPr lang="en-US" dirty="0" smtClean="0"/>
              <a:t>Increased risk: female, inpatient, </a:t>
            </a:r>
            <a:r>
              <a:rPr lang="en-US" dirty="0" err="1" smtClean="0"/>
              <a:t>hx</a:t>
            </a:r>
            <a:r>
              <a:rPr lang="en-US" dirty="0" smtClean="0"/>
              <a:t> depression/anxiety disorder</a:t>
            </a:r>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fontScale="90000"/>
          </a:bodyPr>
          <a:lstStyle/>
          <a:p>
            <a:r>
              <a:rPr lang="en-US" dirty="0" smtClean="0"/>
              <a:t>How Do We Know Screening Helps?</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35</a:t>
            </a:fld>
            <a:endParaRPr lang="en-US"/>
          </a:p>
        </p:txBody>
      </p:sp>
      <p:pic>
        <p:nvPicPr>
          <p:cNvPr id="7" name="Picture 6"/>
          <p:cNvPicPr/>
          <p:nvPr/>
        </p:nvPicPr>
        <p:blipFill>
          <a:blip r:embed="rId3" cstate="print"/>
          <a:srcRect l="18004" t="38193" r="17876" b="38550"/>
          <a:stretch>
            <a:fillRect/>
          </a:stretch>
        </p:blipFill>
        <p:spPr bwMode="auto">
          <a:xfrm>
            <a:off x="685800" y="914400"/>
            <a:ext cx="7696200" cy="1371600"/>
          </a:xfrm>
          <a:prstGeom prst="rect">
            <a:avLst/>
          </a:prstGeom>
          <a:noFill/>
          <a:ln w="9525">
            <a:noFill/>
            <a:miter lim="800000"/>
            <a:headEnd/>
            <a:tailEnd/>
          </a:ln>
        </p:spPr>
      </p:pic>
      <p:pic>
        <p:nvPicPr>
          <p:cNvPr id="8" name="Picture 7" descr="http://www.gl-assessment.co.uk/sites/gl/files/styles/large/public/Product-images/GHQ_Main%20Group.gif"/>
          <p:cNvPicPr/>
          <p:nvPr/>
        </p:nvPicPr>
        <p:blipFill>
          <a:blip r:embed="rId4" cstate="print"/>
          <a:srcRect l="481" b="3020"/>
          <a:stretch>
            <a:fillRect/>
          </a:stretch>
        </p:blipFill>
        <p:spPr bwMode="auto">
          <a:xfrm>
            <a:off x="5204508" y="3512917"/>
            <a:ext cx="3939492" cy="3345083"/>
          </a:xfrm>
          <a:prstGeom prst="rect">
            <a:avLst/>
          </a:prstGeom>
          <a:noFill/>
          <a:ln w="9525">
            <a:noFill/>
            <a:miter lim="800000"/>
            <a:headEnd/>
            <a:tailEnd/>
          </a:ln>
        </p:spPr>
      </p:pic>
      <p:sp>
        <p:nvSpPr>
          <p:cNvPr id="9" name="Rectangle 8"/>
          <p:cNvSpPr/>
          <p:nvPr/>
        </p:nvSpPr>
        <p:spPr>
          <a:xfrm>
            <a:off x="0" y="6550223"/>
            <a:ext cx="6629400" cy="307777"/>
          </a:xfrm>
          <a:prstGeom prst="rect">
            <a:avLst/>
          </a:prstGeom>
        </p:spPr>
        <p:txBody>
          <a:bodyPr wrap="square">
            <a:spAutoFit/>
          </a:bodyPr>
          <a:lstStyle/>
          <a:p>
            <a:r>
              <a:rPr lang="en-US" sz="1400" dirty="0" smtClean="0"/>
              <a:t>http://www.gl-assessment.co.uk/products/general-health-questionnaire/faqs?css=1</a:t>
            </a:r>
            <a:endParaRPr lang="en-US" sz="1400" dirty="0"/>
          </a:p>
        </p:txBody>
      </p:sp>
      <p:sp>
        <p:nvSpPr>
          <p:cNvPr id="10" name="TextBox 9"/>
          <p:cNvSpPr txBox="1"/>
          <p:nvPr/>
        </p:nvSpPr>
        <p:spPr>
          <a:xfrm>
            <a:off x="228600" y="2438400"/>
            <a:ext cx="5257800" cy="3231654"/>
          </a:xfrm>
          <a:prstGeom prst="rect">
            <a:avLst/>
          </a:prstGeom>
          <a:noFill/>
        </p:spPr>
        <p:txBody>
          <a:bodyPr wrap="square" rtlCol="0">
            <a:spAutoFit/>
          </a:bodyPr>
          <a:lstStyle/>
          <a:p>
            <a:pPr>
              <a:buFont typeface="Arial" pitchFamily="34" charset="0"/>
              <a:buChar char="•"/>
            </a:pPr>
            <a:r>
              <a:rPr lang="en-US" sz="2400" u="sng" dirty="0" smtClean="0"/>
              <a:t>Cross Sectional Study</a:t>
            </a:r>
          </a:p>
          <a:p>
            <a:endParaRPr lang="en-US" sz="2400" u="sng" dirty="0" smtClean="0"/>
          </a:p>
          <a:p>
            <a:endParaRPr lang="en-US" sz="2400" dirty="0" smtClean="0"/>
          </a:p>
          <a:p>
            <a:pPr>
              <a:buFont typeface="Arial" pitchFamily="34" charset="0"/>
              <a:buChar char="•"/>
            </a:pPr>
            <a:r>
              <a:rPr lang="en-US" sz="2400" u="sng" dirty="0" smtClean="0"/>
              <a:t>Key Findings</a:t>
            </a:r>
            <a:r>
              <a:rPr lang="en-US" dirty="0" smtClean="0"/>
              <a:t>:</a:t>
            </a:r>
          </a:p>
          <a:p>
            <a:pPr marL="800100" lvl="1" indent="-342900">
              <a:buFont typeface="+mj-lt"/>
              <a:buAutoNum type="arabicPeriod"/>
            </a:pPr>
            <a:r>
              <a:rPr lang="en-US" dirty="0" smtClean="0"/>
              <a:t>Good test performance characteristics: Sensitivity (87%) and NPV (84%)</a:t>
            </a:r>
          </a:p>
          <a:p>
            <a:pPr marL="800100" lvl="1" indent="-342900">
              <a:buFont typeface="+mj-lt"/>
              <a:buAutoNum type="arabicPeriod"/>
            </a:pPr>
            <a:r>
              <a:rPr lang="en-US" dirty="0" smtClean="0"/>
              <a:t>Easy, quick, well accepted, simple scoring</a:t>
            </a:r>
          </a:p>
          <a:p>
            <a:pPr marL="800100" lvl="1" indent="-342900">
              <a:buFont typeface="+mj-lt"/>
              <a:buAutoNum type="arabicPeriod"/>
            </a:pPr>
            <a:r>
              <a:rPr lang="en-US" dirty="0" smtClean="0"/>
              <a:t>Routine use screening questionnaire may help increase recognition of psychiatric disorders in dermatological patients</a:t>
            </a:r>
            <a:endParaRPr lang="en-US" dirty="0"/>
          </a:p>
        </p:txBody>
      </p:sp>
      <p:sp>
        <p:nvSpPr>
          <p:cNvPr id="11" name="TextBox 10"/>
          <p:cNvSpPr txBox="1"/>
          <p:nvPr/>
        </p:nvSpPr>
        <p:spPr>
          <a:xfrm>
            <a:off x="6096000" y="2286000"/>
            <a:ext cx="3048000" cy="338554"/>
          </a:xfrm>
          <a:prstGeom prst="rect">
            <a:avLst/>
          </a:prstGeom>
          <a:noFill/>
        </p:spPr>
        <p:txBody>
          <a:bodyPr wrap="square" rtlCol="0">
            <a:spAutoFit/>
          </a:bodyPr>
          <a:lstStyle/>
          <a:p>
            <a:r>
              <a:rPr lang="en-US" sz="1600" dirty="0" err="1" smtClean="0"/>
              <a:t>Picardi</a:t>
            </a:r>
            <a:r>
              <a:rPr lang="en-US" sz="1600" dirty="0" smtClean="0"/>
              <a:t>, A. J Psych Research, 2004</a:t>
            </a:r>
            <a:endParaRPr lang="en-US" sz="16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lstStyle/>
          <a:p>
            <a:r>
              <a:rPr lang="en-US" dirty="0" smtClean="0"/>
              <a:t>What resources already available at CCRMC regarding support?</a:t>
            </a:r>
          </a:p>
          <a:p>
            <a:pPr>
              <a:buNone/>
            </a:pPr>
            <a:endParaRPr lang="en-US" dirty="0" smtClean="0"/>
          </a:p>
          <a:p>
            <a:pPr lvl="1"/>
            <a:r>
              <a:rPr lang="en-US" dirty="0" smtClean="0"/>
              <a:t>Contra Costa Crisis Center Hotline: 800-833-2900</a:t>
            </a:r>
          </a:p>
          <a:p>
            <a:pPr lvl="1"/>
            <a:r>
              <a:rPr lang="en-US" dirty="0" smtClean="0"/>
              <a:t>Psych Emergency Services (CCRMC)</a:t>
            </a:r>
          </a:p>
          <a:p>
            <a:pPr lvl="1"/>
            <a:r>
              <a:rPr lang="en-US" dirty="0" smtClean="0"/>
              <a:t>George &amp; Cynthia Miller Wellness Center</a:t>
            </a:r>
          </a:p>
          <a:p>
            <a:pPr lvl="1"/>
            <a:r>
              <a:rPr lang="en-US" dirty="0" smtClean="0"/>
              <a:t>http://cchealth.org/mentalhealth/</a:t>
            </a:r>
          </a:p>
          <a:p>
            <a:pPr lvl="1"/>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36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lide(fromBottom)">
                                      <p:cBhvr>
                                        <p:cTn id="7" dur="1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slide(fromBottom)">
                                      <p:cBhvr>
                                        <p:cTn id="12" dur="1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slide(fromBottom)">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slide(fromBottom)">
                                      <p:cBhvr>
                                        <p:cTn id="2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Resources are Available?</a:t>
            </a:r>
            <a:endParaRPr lang="en-US" dirty="0"/>
          </a:p>
        </p:txBody>
      </p:sp>
      <p:sp>
        <p:nvSpPr>
          <p:cNvPr id="3" name="Content Placeholder 2"/>
          <p:cNvSpPr>
            <a:spLocks noGrp="1"/>
          </p:cNvSpPr>
          <p:nvPr>
            <p:ph idx="1"/>
          </p:nvPr>
        </p:nvSpPr>
        <p:spPr/>
        <p:txBody>
          <a:bodyPr/>
          <a:lstStyle/>
          <a:p>
            <a:r>
              <a:rPr lang="en-US" dirty="0" smtClean="0"/>
              <a:t>Online</a:t>
            </a:r>
          </a:p>
          <a:p>
            <a:r>
              <a:rPr lang="en-US" dirty="0" smtClean="0"/>
              <a:t>Phone</a:t>
            </a:r>
          </a:p>
          <a:p>
            <a:r>
              <a:rPr lang="en-US" dirty="0" smtClean="0"/>
              <a:t>In person	</a:t>
            </a:r>
          </a:p>
          <a:p>
            <a:pPr lvl="1"/>
            <a:r>
              <a:rPr lang="en-US" dirty="0" smtClean="0"/>
              <a:t>Group</a:t>
            </a:r>
          </a:p>
          <a:p>
            <a:pPr lvl="1"/>
            <a:r>
              <a:rPr lang="en-US" dirty="0" smtClean="0"/>
              <a:t>Referral</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37</a:t>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National Alopecia </a:t>
            </a:r>
            <a:r>
              <a:rPr lang="en-US" dirty="0" err="1" smtClean="0"/>
              <a:t>Areata</a:t>
            </a:r>
            <a:r>
              <a:rPr lang="en-US" dirty="0" smtClean="0"/>
              <a:t> Foundation (NAAF)</a:t>
            </a:r>
            <a:endParaRPr lang="en-US" dirty="0"/>
          </a:p>
        </p:txBody>
      </p:sp>
      <p:sp>
        <p:nvSpPr>
          <p:cNvPr id="3" name="Content Placeholder 2"/>
          <p:cNvSpPr>
            <a:spLocks noGrp="1"/>
          </p:cNvSpPr>
          <p:nvPr>
            <p:ph idx="1"/>
          </p:nvPr>
        </p:nvSpPr>
        <p:spPr>
          <a:xfrm>
            <a:off x="457200" y="1295400"/>
            <a:ext cx="8229600" cy="3276600"/>
          </a:xfrm>
        </p:spPr>
        <p:txBody>
          <a:bodyPr/>
          <a:lstStyle/>
          <a:p>
            <a:r>
              <a:rPr lang="en-US" dirty="0" smtClean="0"/>
              <a:t>History</a:t>
            </a:r>
          </a:p>
          <a:p>
            <a:pPr lvl="1">
              <a:buFont typeface="Courier New" panose="02070309020205020404" pitchFamily="49" charset="0"/>
              <a:buChar char="o"/>
            </a:pPr>
            <a:r>
              <a:rPr lang="en-US" dirty="0" smtClean="0"/>
              <a:t>Resource for over 30 years </a:t>
            </a:r>
          </a:p>
          <a:p>
            <a:r>
              <a:rPr lang="en-US" dirty="0" smtClean="0"/>
              <a:t>Mission:</a:t>
            </a:r>
          </a:p>
          <a:p>
            <a:pPr lvl="1"/>
            <a:r>
              <a:rPr lang="en-US" dirty="0" smtClean="0"/>
              <a:t>Support: patients and medical providers</a:t>
            </a:r>
          </a:p>
          <a:p>
            <a:pPr lvl="1"/>
            <a:r>
              <a:rPr lang="en-US" dirty="0" smtClean="0"/>
              <a:t>Research: funding, clinical trials  </a:t>
            </a:r>
          </a:p>
          <a:p>
            <a:pPr lvl="1"/>
            <a:r>
              <a:rPr lang="en-US" dirty="0" smtClean="0"/>
              <a:t>Education: advocacy, awareness</a:t>
            </a:r>
          </a:p>
          <a:p>
            <a:pPr>
              <a:buNone/>
            </a:pP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38</a:t>
            </a:fld>
            <a:endParaRPr lang="en-US"/>
          </a:p>
        </p:txBody>
      </p:sp>
      <p:pic>
        <p:nvPicPr>
          <p:cNvPr id="5" name="Picture 2" descr="https://encrypted-tbn2.gstatic.com/images?q=tbn:ANd9GcSbahQGuRgzstJh2rBuA3yXYvdfyX4Y_Siw6AOvR_S1qCQTOL6W"/>
          <p:cNvPicPr>
            <a:picLocks noChangeAspect="1" noChangeArrowheads="1"/>
          </p:cNvPicPr>
          <p:nvPr/>
        </p:nvPicPr>
        <p:blipFill>
          <a:blip r:embed="rId3" cstate="print"/>
          <a:srcRect/>
          <a:stretch>
            <a:fillRect/>
          </a:stretch>
        </p:blipFill>
        <p:spPr bwMode="auto">
          <a:xfrm>
            <a:off x="2590800" y="4464696"/>
            <a:ext cx="4114800" cy="2393304"/>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04800"/>
            <a:ext cx="5715000" cy="1143000"/>
          </a:xfrm>
        </p:spPr>
        <p:txBody>
          <a:bodyPr/>
          <a:lstStyle/>
          <a:p>
            <a:r>
              <a:rPr lang="en-US" dirty="0" smtClean="0"/>
              <a:t>Conferences</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39</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3733800"/>
            <a:ext cx="4196154" cy="279743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3657600"/>
            <a:ext cx="4164143" cy="277609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800" y="1295400"/>
            <a:ext cx="3124200" cy="2343150"/>
          </a:xfrm>
          <a:prstGeom prst="rect">
            <a:avLst/>
          </a:prstGeom>
        </p:spPr>
      </p:pic>
      <p:pic>
        <p:nvPicPr>
          <p:cNvPr id="8" name="Picture 2" descr="C:\Users\Angela\Downloads\angela.png"/>
          <p:cNvPicPr>
            <a:picLocks noChangeAspect="1" noChangeArrowheads="1"/>
          </p:cNvPicPr>
          <p:nvPr/>
        </p:nvPicPr>
        <p:blipFill>
          <a:blip r:embed="rId6" cstate="print"/>
          <a:srcRect l="4053" r="4569" b="17678"/>
          <a:stretch>
            <a:fillRect/>
          </a:stretch>
        </p:blipFill>
        <p:spPr bwMode="auto">
          <a:xfrm>
            <a:off x="4267200" y="1219200"/>
            <a:ext cx="4572000" cy="27432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Emotional First Aid</a:t>
            </a:r>
            <a:endParaRPr lang="en-US" dirty="0"/>
          </a:p>
        </p:txBody>
      </p:sp>
      <p:sp>
        <p:nvSpPr>
          <p:cNvPr id="3" name="Content Placeholder 2"/>
          <p:cNvSpPr>
            <a:spLocks noGrp="1"/>
          </p:cNvSpPr>
          <p:nvPr>
            <p:ph idx="1"/>
          </p:nvPr>
        </p:nvSpPr>
        <p:spPr/>
        <p:txBody>
          <a:bodyPr/>
          <a:lstStyle/>
          <a:p>
            <a:pPr lvl="1"/>
            <a:r>
              <a:rPr lang="en-US" sz="1100" dirty="0" smtClean="0">
                <a:hlinkClick r:id="rId3"/>
              </a:rPr>
              <a:t>http://www.ted.com/talks/guy_winch_the_case_for_emotional_hygiene?language=en#t-191810</a:t>
            </a:r>
            <a:endParaRPr lang="en-US" sz="1100" dirty="0" smtClean="0"/>
          </a:p>
          <a:p>
            <a:pPr lvl="1"/>
            <a:r>
              <a:rPr lang="en-US" sz="1100" dirty="0" smtClean="0">
                <a:hlinkClick r:id="rId4"/>
              </a:rPr>
              <a:t>https://youtu.be/F2hc2FLOdhI?t=1m21s</a:t>
            </a:r>
            <a:endParaRPr lang="en-US" sz="1100" dirty="0" smtClean="0"/>
          </a:p>
          <a:p>
            <a:pPr lvl="1"/>
            <a:endParaRPr lang="en-US" dirty="0" smtClean="0"/>
          </a:p>
        </p:txBody>
      </p:sp>
      <p:sp>
        <p:nvSpPr>
          <p:cNvPr id="4" name="Slide Number Placeholder 3"/>
          <p:cNvSpPr>
            <a:spLocks noGrp="1"/>
          </p:cNvSpPr>
          <p:nvPr>
            <p:ph type="sldNum" sz="quarter" idx="12"/>
          </p:nvPr>
        </p:nvSpPr>
        <p:spPr/>
        <p:txBody>
          <a:bodyPr/>
          <a:lstStyle/>
          <a:p>
            <a:fld id="{A0A0C356-6ACB-404F-BADC-80D68D7C7A30}" type="slidenum">
              <a:rPr lang="en-US" smtClean="0"/>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Groups</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40</a:t>
            </a:fld>
            <a:endParaRPr lang="en-US" dirty="0"/>
          </a:p>
        </p:txBody>
      </p:sp>
      <p:pic>
        <p:nvPicPr>
          <p:cNvPr id="5" name="Picture 16" descr="http://api.ning.com/files/yCIsWDHEp8k11-AZW5DINDgEK0Z-URmnQkoOlEXm2*neAy7zZT5mawrwK0A56zPUFW8kThg7XO0BXVqCpNCs4u1kNzdcACmU/Misc084.jpg"/>
          <p:cNvPicPr>
            <a:picLocks noChangeAspect="1" noChangeArrowheads="1"/>
          </p:cNvPicPr>
          <p:nvPr/>
        </p:nvPicPr>
        <p:blipFill>
          <a:blip r:embed="rId3" cstate="print"/>
          <a:srcRect/>
          <a:stretch>
            <a:fillRect/>
          </a:stretch>
        </p:blipFill>
        <p:spPr bwMode="auto">
          <a:xfrm>
            <a:off x="228600" y="3429000"/>
            <a:ext cx="4114800" cy="3086101"/>
          </a:xfrm>
          <a:prstGeom prst="rect">
            <a:avLst/>
          </a:prstGeom>
          <a:noFill/>
        </p:spPr>
      </p:pic>
      <p:pic>
        <p:nvPicPr>
          <p:cNvPr id="6" name="Picture 4" descr="https://encrypted-tbn0.gstatic.com/images?q=tbn:ANd9GcQkVRyt0T5g27I4zHFtjoMuW-U4J9yVB1VgTyGRTDlNMbcxDgeX"/>
          <p:cNvPicPr>
            <a:picLocks noChangeAspect="1" noChangeArrowheads="1"/>
          </p:cNvPicPr>
          <p:nvPr/>
        </p:nvPicPr>
        <p:blipFill>
          <a:blip r:embed="rId4" cstate="print"/>
          <a:srcRect/>
          <a:stretch>
            <a:fillRect/>
          </a:stretch>
        </p:blipFill>
        <p:spPr bwMode="auto">
          <a:xfrm>
            <a:off x="4572000" y="2133600"/>
            <a:ext cx="4146613" cy="3105959"/>
          </a:xfrm>
          <a:prstGeom prst="rect">
            <a:avLst/>
          </a:prstGeom>
          <a:noFill/>
        </p:spPr>
      </p:pic>
      <p:pic>
        <p:nvPicPr>
          <p:cNvPr id="7" name="Picture 14" descr="https://encrypted-tbn3.gstatic.com/images?q=tbn:ANd9GcRiBFfXIlrL_aAgfPDgbU3iMs2cGGeXCDnXIsYrmHj2GBTB3P-J"/>
          <p:cNvPicPr>
            <a:picLocks noChangeAspect="1" noChangeArrowheads="1"/>
          </p:cNvPicPr>
          <p:nvPr/>
        </p:nvPicPr>
        <p:blipFill>
          <a:blip r:embed="rId5" cstate="print"/>
          <a:srcRect/>
          <a:stretch>
            <a:fillRect/>
          </a:stretch>
        </p:blipFill>
        <p:spPr bwMode="auto">
          <a:xfrm>
            <a:off x="228600" y="1295400"/>
            <a:ext cx="4134522" cy="2374559"/>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41</a:t>
            </a:fld>
            <a:endParaRPr lang="en-US"/>
          </a:p>
        </p:txBody>
      </p:sp>
      <p:pic>
        <p:nvPicPr>
          <p:cNvPr id="6" name="Picture 5"/>
          <p:cNvPicPr/>
          <p:nvPr/>
        </p:nvPicPr>
        <p:blipFill>
          <a:blip r:embed="rId3" cstate="print"/>
          <a:srcRect l="2445" t="11486" r="9168" b="64865"/>
          <a:stretch>
            <a:fillRect/>
          </a:stretch>
        </p:blipFill>
        <p:spPr bwMode="auto">
          <a:xfrm>
            <a:off x="0" y="1066800"/>
            <a:ext cx="9144000" cy="1524000"/>
          </a:xfrm>
          <a:prstGeom prst="rect">
            <a:avLst/>
          </a:prstGeom>
          <a:noFill/>
          <a:ln w="9525">
            <a:noFill/>
            <a:miter lim="800000"/>
            <a:headEnd/>
            <a:tailEnd/>
          </a:ln>
        </p:spPr>
      </p:pic>
      <p:sp>
        <p:nvSpPr>
          <p:cNvPr id="7" name="TextBox 6"/>
          <p:cNvSpPr txBox="1"/>
          <p:nvPr/>
        </p:nvSpPr>
        <p:spPr>
          <a:xfrm>
            <a:off x="0" y="4267200"/>
            <a:ext cx="5181600" cy="923330"/>
          </a:xfrm>
          <a:prstGeom prst="rect">
            <a:avLst/>
          </a:prstGeom>
          <a:noFill/>
        </p:spPr>
        <p:txBody>
          <a:bodyPr wrap="square" rtlCol="0">
            <a:spAutoFit/>
          </a:bodyPr>
          <a:lstStyle/>
          <a:p>
            <a:r>
              <a:rPr lang="en-US" i="1" dirty="0" smtClean="0"/>
              <a:t>“Every year my son comes home from camp he stands taller. He is more confident in himself and his</a:t>
            </a:r>
          </a:p>
          <a:p>
            <a:r>
              <a:rPr lang="en-US" i="1" dirty="0" smtClean="0"/>
              <a:t>abilities.” </a:t>
            </a:r>
            <a:r>
              <a:rPr lang="en-US" dirty="0" smtClean="0"/>
              <a:t>Parent</a:t>
            </a:r>
            <a:endParaRPr lang="en-US" dirty="0"/>
          </a:p>
        </p:txBody>
      </p:sp>
      <p:sp>
        <p:nvSpPr>
          <p:cNvPr id="8" name="TextBox 7"/>
          <p:cNvSpPr txBox="1"/>
          <p:nvPr/>
        </p:nvSpPr>
        <p:spPr>
          <a:xfrm>
            <a:off x="0" y="5934670"/>
            <a:ext cx="4800600" cy="923330"/>
          </a:xfrm>
          <a:prstGeom prst="rect">
            <a:avLst/>
          </a:prstGeom>
          <a:noFill/>
        </p:spPr>
        <p:txBody>
          <a:bodyPr wrap="square" rtlCol="0">
            <a:spAutoFit/>
          </a:bodyPr>
          <a:lstStyle/>
          <a:p>
            <a:r>
              <a:rPr lang="en-US" i="1" dirty="0" smtClean="0"/>
              <a:t>“They have no preconceived ideas about her, which helps boost her self-esteem. She needs people around her that don’t judge her.” </a:t>
            </a:r>
            <a:r>
              <a:rPr lang="en-US" dirty="0" smtClean="0"/>
              <a:t>Parent</a:t>
            </a:r>
            <a:endParaRPr lang="en-US" dirty="0"/>
          </a:p>
        </p:txBody>
      </p:sp>
      <p:sp>
        <p:nvSpPr>
          <p:cNvPr id="9" name="Rectangle 8"/>
          <p:cNvSpPr/>
          <p:nvPr/>
        </p:nvSpPr>
        <p:spPr>
          <a:xfrm>
            <a:off x="4572000" y="5257800"/>
            <a:ext cx="4572000" cy="646331"/>
          </a:xfrm>
          <a:prstGeom prst="rect">
            <a:avLst/>
          </a:prstGeom>
        </p:spPr>
        <p:txBody>
          <a:bodyPr>
            <a:spAutoFit/>
          </a:bodyPr>
          <a:lstStyle/>
          <a:p>
            <a:r>
              <a:rPr lang="en-US" i="1" dirty="0" smtClean="0"/>
              <a:t>“I believe she comes back with more self-confidence.” </a:t>
            </a:r>
            <a:r>
              <a:rPr lang="en-US" dirty="0" smtClean="0"/>
              <a:t>Parent</a:t>
            </a:r>
            <a:endParaRPr lang="en-US" dirty="0"/>
          </a:p>
        </p:txBody>
      </p:sp>
      <p:sp>
        <p:nvSpPr>
          <p:cNvPr id="12" name="TextBox 11"/>
          <p:cNvSpPr txBox="1"/>
          <p:nvPr/>
        </p:nvSpPr>
        <p:spPr>
          <a:xfrm>
            <a:off x="0" y="2667000"/>
            <a:ext cx="9144000" cy="1754326"/>
          </a:xfrm>
          <a:prstGeom prst="rect">
            <a:avLst/>
          </a:prstGeom>
          <a:noFill/>
        </p:spPr>
        <p:txBody>
          <a:bodyPr wrap="square" rtlCol="0">
            <a:spAutoFit/>
          </a:bodyPr>
          <a:lstStyle/>
          <a:p>
            <a:pPr>
              <a:buFont typeface="Arial" pitchFamily="34" charset="0"/>
              <a:buChar char="•"/>
            </a:pPr>
            <a:r>
              <a:rPr lang="en-US" u="sng" dirty="0" smtClean="0"/>
              <a:t>Systemic Review</a:t>
            </a:r>
            <a:endParaRPr lang="en-US" dirty="0" smtClean="0"/>
          </a:p>
          <a:p>
            <a:pPr>
              <a:buFont typeface="Arial" pitchFamily="34" charset="0"/>
              <a:buChar char="•"/>
            </a:pPr>
            <a:r>
              <a:rPr lang="en-US" dirty="0" smtClean="0"/>
              <a:t>Key Findings:</a:t>
            </a:r>
          </a:p>
          <a:p>
            <a:pPr marL="800100" lvl="1" indent="-342900">
              <a:buFont typeface="+mj-lt"/>
              <a:buAutoNum type="arabicPeriod"/>
            </a:pPr>
            <a:r>
              <a:rPr lang="en-US" dirty="0" smtClean="0"/>
              <a:t>benefit coping, QOL, symptoms of distress, problem solving, goal setting, parent-adolescent relationship, communication skills, health knowledge</a:t>
            </a:r>
          </a:p>
          <a:p>
            <a:pPr marL="800100" lvl="1" indent="-342900">
              <a:buFont typeface="+mj-lt"/>
              <a:buAutoNum type="arabicPeriod"/>
            </a:pPr>
            <a:r>
              <a:rPr lang="en-US" dirty="0" smtClean="0"/>
              <a:t>Skill-based psychological interventions delivered over multiple sessions may give the most positive results in adolescents and young adults who live with </a:t>
            </a:r>
            <a:r>
              <a:rPr lang="en-US" dirty="0" smtClean="0">
                <a:hlinkClick r:id="rId4"/>
              </a:rPr>
              <a:t>chronic</a:t>
            </a:r>
            <a:r>
              <a:rPr lang="en-US" dirty="0" smtClean="0"/>
              <a:t> illness.”</a:t>
            </a:r>
            <a:endParaRPr lang="en-US" dirty="0"/>
          </a:p>
        </p:txBody>
      </p:sp>
      <p:pic>
        <p:nvPicPr>
          <p:cNvPr id="10" name="Picture 9"/>
          <p:cNvPicPr/>
          <p:nvPr/>
        </p:nvPicPr>
        <p:blipFill>
          <a:blip r:embed="rId5" cstate="print"/>
          <a:srcRect l="11941" t="40991" r="8640" b="226"/>
          <a:stretch>
            <a:fillRect/>
          </a:stretch>
        </p:blipFill>
        <p:spPr bwMode="auto">
          <a:xfrm>
            <a:off x="0" y="1219200"/>
            <a:ext cx="9144000" cy="311011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2000"/>
                                        <p:tgtEl>
                                          <p:spTgt spid="7">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20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2000"/>
                                        <p:tgtEl>
                                          <p:spTgt spid="9">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allAtOnce"/>
      <p:bldP spid="8" grpId="0" build="allAtOnce"/>
      <p:bldP spid="9" grpId="0" build="allAtOnc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Models</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42</a:t>
            </a:fld>
            <a:endParaRPr lang="en-US"/>
          </a:p>
        </p:txBody>
      </p:sp>
      <p:pic>
        <p:nvPicPr>
          <p:cNvPr id="5" name="Picture 6" descr="http://www.sportsgrindent.com/blog/wp-content/uploads/2010/11/6a00d8341d19f453ef00e54fda62208834-800wi.jpg"/>
          <p:cNvPicPr>
            <a:picLocks noChangeAspect="1" noChangeArrowheads="1"/>
          </p:cNvPicPr>
          <p:nvPr/>
        </p:nvPicPr>
        <p:blipFill>
          <a:blip r:embed="rId3" cstate="print"/>
          <a:srcRect/>
          <a:stretch>
            <a:fillRect/>
          </a:stretch>
        </p:blipFill>
        <p:spPr bwMode="auto">
          <a:xfrm>
            <a:off x="609600" y="2057400"/>
            <a:ext cx="3957909" cy="3429000"/>
          </a:xfrm>
          <a:prstGeom prst="rect">
            <a:avLst/>
          </a:prstGeom>
          <a:noFill/>
        </p:spPr>
      </p:pic>
      <p:pic>
        <p:nvPicPr>
          <p:cNvPr id="1026" name="Picture 2" descr="http://naaf.convio.net/images/content/pagebuilder/12700.jpg"/>
          <p:cNvPicPr>
            <a:picLocks noChangeAspect="1" noChangeArrowheads="1"/>
          </p:cNvPicPr>
          <p:nvPr/>
        </p:nvPicPr>
        <p:blipFill>
          <a:blip r:embed="rId4" cstate="print"/>
          <a:srcRect/>
          <a:stretch>
            <a:fillRect/>
          </a:stretch>
        </p:blipFill>
        <p:spPr bwMode="auto">
          <a:xfrm>
            <a:off x="5486400" y="1524000"/>
            <a:ext cx="3124200" cy="4649973"/>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lstStyle/>
          <a:p>
            <a:r>
              <a:rPr lang="en-US" dirty="0" smtClean="0"/>
              <a:t>Education</a:t>
            </a:r>
            <a:endParaRPr lang="en-US" dirty="0"/>
          </a:p>
        </p:txBody>
      </p:sp>
      <p:sp>
        <p:nvSpPr>
          <p:cNvPr id="3" name="Content Placeholder 2"/>
          <p:cNvSpPr>
            <a:spLocks noGrp="1"/>
          </p:cNvSpPr>
          <p:nvPr>
            <p:ph idx="1"/>
          </p:nvPr>
        </p:nvSpPr>
        <p:spPr>
          <a:xfrm>
            <a:off x="457200" y="1600201"/>
            <a:ext cx="8229600" cy="1524000"/>
          </a:xfrm>
        </p:spPr>
        <p:txBody>
          <a:bodyPr/>
          <a:lstStyle/>
          <a:p>
            <a:r>
              <a:rPr lang="en-US" dirty="0" smtClean="0"/>
              <a:t>Patients self-advocacy</a:t>
            </a:r>
          </a:p>
          <a:p>
            <a:r>
              <a:rPr lang="en-US" dirty="0" smtClean="0"/>
              <a:t>Public awareness</a:t>
            </a:r>
          </a:p>
          <a:p>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43</a:t>
            </a:fld>
            <a:endParaRPr lang="en-US"/>
          </a:p>
        </p:txBody>
      </p:sp>
      <p:pic>
        <p:nvPicPr>
          <p:cNvPr id="6" name="Picture 5"/>
          <p:cNvPicPr/>
          <p:nvPr/>
        </p:nvPicPr>
        <p:blipFill>
          <a:blip r:embed="rId3" cstate="print"/>
          <a:srcRect l="18003" t="41875" r="18509" b="33108"/>
          <a:stretch>
            <a:fillRect/>
          </a:stretch>
        </p:blipFill>
        <p:spPr bwMode="auto">
          <a:xfrm>
            <a:off x="0" y="4953000"/>
            <a:ext cx="8615664" cy="1905000"/>
          </a:xfrm>
          <a:prstGeom prst="rect">
            <a:avLst/>
          </a:prstGeom>
          <a:noFill/>
          <a:ln w="9525">
            <a:noFill/>
            <a:miter lim="800000"/>
            <a:headEnd/>
            <a:tailEnd/>
          </a:ln>
        </p:spPr>
      </p:pic>
      <p:pic>
        <p:nvPicPr>
          <p:cNvPr id="5" name="Picture 2" descr="https://www.naaf.org/sites/default/files/styles/inline-right/public/images/inline-images/pic_of_2012_new_school_pack_final_0.jpg?itok=4xKE3c4f"/>
          <p:cNvPicPr>
            <a:picLocks noChangeAspect="1" noChangeArrowheads="1"/>
          </p:cNvPicPr>
          <p:nvPr/>
        </p:nvPicPr>
        <p:blipFill>
          <a:blip r:embed="rId4" cstate="print"/>
          <a:srcRect/>
          <a:stretch>
            <a:fillRect/>
          </a:stretch>
        </p:blipFill>
        <p:spPr bwMode="auto">
          <a:xfrm>
            <a:off x="4714961" y="1143000"/>
            <a:ext cx="4429039" cy="4072256"/>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Education</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44</a:t>
            </a:fld>
            <a:endParaRPr lang="en-US"/>
          </a:p>
        </p:txBody>
      </p:sp>
      <p:pic>
        <p:nvPicPr>
          <p:cNvPr id="5" name="Picture 2"/>
          <p:cNvPicPr>
            <a:picLocks noChangeAspect="1" noChangeArrowheads="1"/>
          </p:cNvPicPr>
          <p:nvPr/>
        </p:nvPicPr>
        <p:blipFill>
          <a:blip r:embed="rId3" cstate="print"/>
          <a:srcRect l="19678" t="11250" r="21083" b="18750"/>
          <a:stretch>
            <a:fillRect/>
          </a:stretch>
        </p:blipFill>
        <p:spPr bwMode="auto">
          <a:xfrm>
            <a:off x="609600" y="1371600"/>
            <a:ext cx="7707179" cy="51206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Advocacy</a:t>
            </a:r>
            <a:endParaRPr lang="en-US" dirty="0"/>
          </a:p>
        </p:txBody>
      </p:sp>
      <p:sp>
        <p:nvSpPr>
          <p:cNvPr id="3" name="Content Placeholder 2"/>
          <p:cNvSpPr>
            <a:spLocks noGrp="1"/>
          </p:cNvSpPr>
          <p:nvPr>
            <p:ph idx="1"/>
          </p:nvPr>
        </p:nvSpPr>
        <p:spPr>
          <a:xfrm>
            <a:off x="457200" y="1600201"/>
            <a:ext cx="4419600" cy="1981199"/>
          </a:xfrm>
        </p:spPr>
        <p:txBody>
          <a:bodyPr>
            <a:normAutofit fontScale="77500" lnSpcReduction="20000"/>
          </a:bodyPr>
          <a:lstStyle/>
          <a:p>
            <a:r>
              <a:rPr lang="en-US" dirty="0" smtClean="0"/>
              <a:t>Meet with governmental officials to encourage increase funding for AA research and health insurance coverage of wigs and hair prostheses </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45</a:t>
            </a:fld>
            <a:endParaRPr lang="en-US"/>
          </a:p>
        </p:txBody>
      </p:sp>
      <p:pic>
        <p:nvPicPr>
          <p:cNvPr id="5" name="Picture 4" descr="https://scontent-2.2914.fna.fbcdn.net/hphotos-xaf1/v/t1.0-9/582158_10101246404582053_747272214_n.jpg?oh=63e77b1b7e3a8b0e5538ee02aede69a3&amp;oe=555F8670"/>
          <p:cNvPicPr>
            <a:picLocks noChangeAspect="1" noChangeArrowheads="1"/>
          </p:cNvPicPr>
          <p:nvPr/>
        </p:nvPicPr>
        <p:blipFill>
          <a:blip r:embed="rId3" cstate="print"/>
          <a:srcRect/>
          <a:stretch>
            <a:fillRect/>
          </a:stretch>
        </p:blipFill>
        <p:spPr bwMode="auto">
          <a:xfrm>
            <a:off x="4953000" y="1371600"/>
            <a:ext cx="3886200" cy="5181600"/>
          </a:xfrm>
          <a:prstGeom prst="rect">
            <a:avLst/>
          </a:prstGeom>
          <a:noFill/>
        </p:spPr>
      </p:pic>
      <p:pic>
        <p:nvPicPr>
          <p:cNvPr id="6" name="Picture 2" descr="https://scontent-2.2914.fna.fbcdn.net/hphotos-xaf1/v/t1.0-9/556980_10150992893803842_1905908719_n.jpg?oh=4ccbe81ee00a213d421fdee2b9dace89&amp;oe=5560E519"/>
          <p:cNvPicPr>
            <a:picLocks noChangeAspect="1" noChangeArrowheads="1"/>
          </p:cNvPicPr>
          <p:nvPr/>
        </p:nvPicPr>
        <p:blipFill>
          <a:blip r:embed="rId4" cstate="print"/>
          <a:srcRect/>
          <a:stretch>
            <a:fillRect/>
          </a:stretch>
        </p:blipFill>
        <p:spPr bwMode="auto">
          <a:xfrm>
            <a:off x="381000" y="3733800"/>
            <a:ext cx="4303059" cy="2743200"/>
          </a:xfrm>
          <a:prstGeom prst="rect">
            <a:avLst/>
          </a:prstGeom>
          <a:noFill/>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Websites</a:t>
            </a:r>
            <a:endParaRPr lang="en-US" dirty="0"/>
          </a:p>
        </p:txBody>
      </p:sp>
      <p:sp>
        <p:nvSpPr>
          <p:cNvPr id="3" name="Content Placeholder 2"/>
          <p:cNvSpPr>
            <a:spLocks noGrp="1"/>
          </p:cNvSpPr>
          <p:nvPr>
            <p:ph idx="1"/>
          </p:nvPr>
        </p:nvSpPr>
        <p:spPr>
          <a:xfrm>
            <a:off x="0" y="1600200"/>
            <a:ext cx="9144000" cy="5029200"/>
          </a:xfrm>
        </p:spPr>
        <p:txBody>
          <a:bodyPr>
            <a:normAutofit fontScale="92500" lnSpcReduction="20000"/>
          </a:bodyPr>
          <a:lstStyle/>
          <a:p>
            <a:r>
              <a:rPr lang="en-US" dirty="0" smtClean="0"/>
              <a:t>ALOPECIA: National Alopecia Areata Foundation</a:t>
            </a:r>
          </a:p>
          <a:p>
            <a:pPr lvl="1">
              <a:buNone/>
            </a:pPr>
            <a:r>
              <a:rPr lang="en-US" dirty="0"/>
              <a:t>	</a:t>
            </a:r>
            <a:r>
              <a:rPr lang="en-US" dirty="0" smtClean="0"/>
              <a:t>   </a:t>
            </a:r>
            <a:r>
              <a:rPr lang="en-US" dirty="0" smtClean="0">
                <a:hlinkClick r:id="rId3"/>
              </a:rPr>
              <a:t>www.naaf.org</a:t>
            </a:r>
            <a:r>
              <a:rPr lang="en-US" dirty="0" smtClean="0"/>
              <a:t> </a:t>
            </a:r>
          </a:p>
          <a:p>
            <a:pPr lvl="1">
              <a:buNone/>
            </a:pPr>
            <a:endParaRPr lang="en-US" dirty="0" smtClean="0"/>
          </a:p>
          <a:p>
            <a:r>
              <a:rPr lang="en-US" dirty="0" smtClean="0"/>
              <a:t>ECZEMA: National Eczema Association </a:t>
            </a:r>
          </a:p>
          <a:p>
            <a:pPr marL="915988" lvl="1" indent="0">
              <a:buNone/>
            </a:pPr>
            <a:r>
              <a:rPr lang="en-US" dirty="0" smtClean="0">
                <a:hlinkClick r:id="rId4"/>
              </a:rPr>
              <a:t>http://nationaleczema.org/</a:t>
            </a:r>
            <a:endParaRPr lang="en-US" dirty="0" smtClean="0"/>
          </a:p>
          <a:p>
            <a:pPr lvl="1"/>
            <a:endParaRPr lang="en-US" dirty="0" smtClean="0"/>
          </a:p>
          <a:p>
            <a:r>
              <a:rPr lang="en-US" dirty="0" smtClean="0"/>
              <a:t>PSORIASIS: National Psoriasis Foundation  </a:t>
            </a:r>
          </a:p>
          <a:p>
            <a:pPr marL="915988" lvl="1" indent="0">
              <a:buNone/>
            </a:pPr>
            <a:r>
              <a:rPr lang="en-US" dirty="0" smtClean="0">
                <a:hlinkClick r:id="rId5"/>
              </a:rPr>
              <a:t>https://www.psoriasis.org/</a:t>
            </a:r>
            <a:endParaRPr lang="en-US" dirty="0" smtClean="0"/>
          </a:p>
          <a:p>
            <a:pPr lvl="1"/>
            <a:endParaRPr lang="en-US" dirty="0" smtClean="0"/>
          </a:p>
          <a:p>
            <a:r>
              <a:rPr lang="en-US" dirty="0" smtClean="0"/>
              <a:t>ROSACEA: National Rosacea Society </a:t>
            </a:r>
          </a:p>
          <a:p>
            <a:pPr marL="915988" lvl="1" indent="0">
              <a:buNone/>
            </a:pPr>
            <a:r>
              <a:rPr lang="en-US" dirty="0" smtClean="0">
                <a:hlinkClick r:id="rId6"/>
              </a:rPr>
              <a:t>http://www.rosacea.org/</a:t>
            </a:r>
            <a:r>
              <a:rPr lang="en-US" dirty="0" smtClean="0"/>
              <a:t> </a:t>
            </a:r>
            <a:endParaRPr lang="en-US" dirty="0"/>
          </a:p>
          <a:p>
            <a:pPr marL="915988" lvl="1" indent="0">
              <a:buNone/>
            </a:pPr>
            <a:endParaRPr lang="en-US" dirty="0" smtClean="0"/>
          </a:p>
          <a:p>
            <a:pPr marL="915988" lvl="1" indent="0">
              <a:buNone/>
            </a:pPr>
            <a:endParaRPr lang="en-US" dirty="0"/>
          </a:p>
          <a:p>
            <a:pPr marL="915988" lvl="1" indent="0">
              <a:buNone/>
            </a:pP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46</a:t>
            </a:fld>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Summary…</a:t>
            </a:r>
            <a:endParaRPr lang="en-US" dirty="0"/>
          </a:p>
        </p:txBody>
      </p:sp>
      <p:sp>
        <p:nvSpPr>
          <p:cNvPr id="3" name="Content Placeholder 2"/>
          <p:cNvSpPr>
            <a:spLocks noGrp="1"/>
          </p:cNvSpPr>
          <p:nvPr>
            <p:ph idx="1"/>
          </p:nvPr>
        </p:nvSpPr>
        <p:spPr/>
        <p:txBody>
          <a:bodyPr>
            <a:normAutofit lnSpcReduction="10000"/>
          </a:bodyPr>
          <a:lstStyle/>
          <a:p>
            <a:pPr marL="450850" indent="-450850">
              <a:spcBef>
                <a:spcPts val="0"/>
              </a:spcBef>
              <a:spcAft>
                <a:spcPts val="1200"/>
              </a:spcAft>
              <a:buAutoNum type="arabicPeriod"/>
              <a:tabLst>
                <a:tab pos="450850" algn="l"/>
              </a:tabLst>
            </a:pPr>
            <a:r>
              <a:rPr lang="en-US" u="sng" dirty="0" smtClean="0"/>
              <a:t>Understand</a:t>
            </a:r>
            <a:r>
              <a:rPr lang="en-US" dirty="0" smtClean="0"/>
              <a:t> relationship between physical health and emotional health</a:t>
            </a:r>
          </a:p>
          <a:p>
            <a:pPr marL="450850" indent="-450850">
              <a:spcBef>
                <a:spcPts val="0"/>
              </a:spcBef>
              <a:spcAft>
                <a:spcPts val="1200"/>
              </a:spcAft>
              <a:buAutoNum type="arabicPeriod"/>
              <a:tabLst>
                <a:tab pos="450850" algn="l"/>
              </a:tabLst>
            </a:pPr>
            <a:r>
              <a:rPr lang="en-US" u="sng" dirty="0" smtClean="0"/>
              <a:t>Be aware</a:t>
            </a:r>
            <a:r>
              <a:rPr lang="en-US" dirty="0" smtClean="0"/>
              <a:t> of increased prevalence of mental health issues in dermatologic populations</a:t>
            </a:r>
          </a:p>
          <a:p>
            <a:pPr marL="450850" indent="-450850">
              <a:spcBef>
                <a:spcPts val="0"/>
              </a:spcBef>
              <a:spcAft>
                <a:spcPts val="1200"/>
              </a:spcAft>
              <a:buAutoNum type="arabicPeriod"/>
              <a:tabLst>
                <a:tab pos="450850" algn="l"/>
              </a:tabLst>
            </a:pPr>
            <a:r>
              <a:rPr lang="en-US" u="sng" dirty="0" smtClean="0"/>
              <a:t>Enhance</a:t>
            </a:r>
            <a:r>
              <a:rPr lang="en-US" dirty="0" smtClean="0"/>
              <a:t> ability to identify and respond to emotional distress</a:t>
            </a:r>
          </a:p>
          <a:p>
            <a:pPr marL="450850" indent="-450850">
              <a:spcBef>
                <a:spcPts val="0"/>
              </a:spcBef>
              <a:spcAft>
                <a:spcPts val="1200"/>
              </a:spcAft>
              <a:buAutoNum type="arabicPeriod"/>
              <a:tabLst>
                <a:tab pos="450850" algn="l"/>
              </a:tabLst>
            </a:pPr>
            <a:r>
              <a:rPr lang="en-US" u="sng" dirty="0" smtClean="0"/>
              <a:t>Feel comfortable</a:t>
            </a:r>
            <a:r>
              <a:rPr lang="en-US" dirty="0" smtClean="0"/>
              <a:t> discussing available supportive resources with your patients</a:t>
            </a:r>
          </a:p>
          <a:p>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47</a:t>
            </a:fld>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p:txBody>
          <a:bodyPr/>
          <a:lstStyle/>
          <a:p>
            <a:r>
              <a:rPr lang="en-US" dirty="0" smtClean="0"/>
              <a:t>Introduction</a:t>
            </a:r>
          </a:p>
          <a:p>
            <a:r>
              <a:rPr lang="en-US" dirty="0" smtClean="0"/>
              <a:t>Research</a:t>
            </a:r>
          </a:p>
          <a:p>
            <a:r>
              <a:rPr lang="en-US" dirty="0" smtClean="0"/>
              <a:t>Management</a:t>
            </a:r>
            <a:r>
              <a:rPr lang="en-US" b="1" dirty="0" smtClean="0"/>
              <a:t> </a:t>
            </a:r>
          </a:p>
          <a:p>
            <a:r>
              <a:rPr lang="en-US" b="1" u="sng" dirty="0" smtClean="0"/>
              <a:t>Questions</a:t>
            </a:r>
            <a:endParaRPr lang="en-US" b="1" u="sng"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en-US" dirty="0" smtClean="0"/>
              <a:t>Available Upon Request</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Definitions</a:t>
            </a:r>
            <a:endParaRPr lang="en-US" dirty="0"/>
          </a:p>
        </p:txBody>
      </p:sp>
      <p:sp>
        <p:nvSpPr>
          <p:cNvPr id="3" name="Content Placeholder 2"/>
          <p:cNvSpPr>
            <a:spLocks noGrp="1"/>
          </p:cNvSpPr>
          <p:nvPr>
            <p:ph idx="1"/>
          </p:nvPr>
        </p:nvSpPr>
        <p:spPr/>
        <p:txBody>
          <a:bodyPr/>
          <a:lstStyle/>
          <a:p>
            <a:r>
              <a:rPr lang="en-US" u="sng" dirty="0" err="1" smtClean="0"/>
              <a:t>Psychophysiologic</a:t>
            </a:r>
            <a:r>
              <a:rPr lang="en-US" u="sng" dirty="0" smtClean="0"/>
              <a:t> disorders</a:t>
            </a:r>
            <a:r>
              <a:rPr lang="en-US" dirty="0" smtClean="0"/>
              <a:t>: skin conditions negatively affected by stress</a:t>
            </a:r>
          </a:p>
          <a:p>
            <a:r>
              <a:rPr lang="en-US" u="sng" dirty="0" smtClean="0"/>
              <a:t>Primary psychiatric disorders</a:t>
            </a:r>
            <a:r>
              <a:rPr lang="en-US" dirty="0" smtClean="0"/>
              <a:t>: psychiatric conditions leading to self-induced skin conditions</a:t>
            </a:r>
          </a:p>
          <a:p>
            <a:r>
              <a:rPr lang="en-US" u="sng" dirty="0" smtClean="0"/>
              <a:t>Secondary psychiatric disorders</a:t>
            </a:r>
            <a:r>
              <a:rPr lang="en-US" dirty="0" smtClean="0"/>
              <a:t>: Skin conditions that alter one’s appearance leading to psychological manifestations</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981200" y="0"/>
            <a:ext cx="5181600" cy="1015663"/>
          </a:xfrm>
          <a:prstGeom prst="rect">
            <a:avLst/>
          </a:prstGeom>
          <a:noFill/>
        </p:spPr>
        <p:txBody>
          <a:bodyPr wrap="square" rtlCol="0">
            <a:spAutoFit/>
          </a:bodyPr>
          <a:lstStyle/>
          <a:p>
            <a:pPr algn="ctr"/>
            <a:r>
              <a:rPr lang="en-US" sz="6000" dirty="0" smtClean="0"/>
              <a:t>Questions?</a:t>
            </a:r>
            <a:endParaRPr lang="en-US" sz="6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Society Values</a:t>
            </a:r>
            <a:endParaRPr lang="en-US" dirty="0"/>
          </a:p>
        </p:txBody>
      </p:sp>
      <p:pic>
        <p:nvPicPr>
          <p:cNvPr id="87042" name="Picture 2" descr="https://s-media-cache-ak0.pinimg.com/736x/26/b8/8a/26b88a621c6494f5791cb7fec65e6ba8.jpg"/>
          <p:cNvPicPr>
            <a:picLocks noChangeAspect="1" noChangeArrowheads="1"/>
          </p:cNvPicPr>
          <p:nvPr/>
        </p:nvPicPr>
        <p:blipFill>
          <a:blip r:embed="rId3" cstate="print"/>
          <a:srcRect/>
          <a:stretch>
            <a:fillRect/>
          </a:stretch>
        </p:blipFill>
        <p:spPr bwMode="auto">
          <a:xfrm>
            <a:off x="1066800" y="1371600"/>
            <a:ext cx="3048000" cy="4403752"/>
          </a:xfrm>
          <a:prstGeom prst="rect">
            <a:avLst/>
          </a:prstGeom>
          <a:noFill/>
        </p:spPr>
      </p:pic>
      <p:pic>
        <p:nvPicPr>
          <p:cNvPr id="87044" name="Picture 4" descr="https://s-media-cache-ak0.pinimg.com/236x/da/61/54/da61541c342a9b6016a4a9b58c77c4ea.jpg"/>
          <p:cNvPicPr>
            <a:picLocks noChangeAspect="1" noChangeArrowheads="1"/>
          </p:cNvPicPr>
          <p:nvPr/>
        </p:nvPicPr>
        <p:blipFill>
          <a:blip r:embed="rId4" cstate="print"/>
          <a:srcRect/>
          <a:stretch>
            <a:fillRect/>
          </a:stretch>
        </p:blipFill>
        <p:spPr bwMode="auto">
          <a:xfrm>
            <a:off x="5029200" y="1371600"/>
            <a:ext cx="3025748" cy="44196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Life</a:t>
            </a:r>
            <a:endParaRPr lang="en-US" dirty="0"/>
          </a:p>
        </p:txBody>
      </p:sp>
      <p:pic>
        <p:nvPicPr>
          <p:cNvPr id="89090" name="Picture 2" descr="http://www.skindipity.com/images/How-is-Psoriasis-Treated1.jpg"/>
          <p:cNvPicPr>
            <a:picLocks noChangeAspect="1" noChangeArrowheads="1"/>
          </p:cNvPicPr>
          <p:nvPr/>
        </p:nvPicPr>
        <p:blipFill>
          <a:blip r:embed="rId3" cstate="print"/>
          <a:srcRect/>
          <a:stretch>
            <a:fillRect/>
          </a:stretch>
        </p:blipFill>
        <p:spPr bwMode="auto">
          <a:xfrm>
            <a:off x="381000" y="1143000"/>
            <a:ext cx="3352800" cy="2458721"/>
          </a:xfrm>
          <a:prstGeom prst="rect">
            <a:avLst/>
          </a:prstGeom>
          <a:noFill/>
        </p:spPr>
      </p:pic>
      <p:pic>
        <p:nvPicPr>
          <p:cNvPr id="89092" name="Picture 4" descr="http://cdn-http.innerbody.com/sites/default/files/eczema%20on%20forearms.png"/>
          <p:cNvPicPr>
            <a:picLocks noChangeAspect="1" noChangeArrowheads="1"/>
          </p:cNvPicPr>
          <p:nvPr/>
        </p:nvPicPr>
        <p:blipFill>
          <a:blip r:embed="rId4" cstate="print"/>
          <a:srcRect/>
          <a:stretch>
            <a:fillRect/>
          </a:stretch>
        </p:blipFill>
        <p:spPr bwMode="auto">
          <a:xfrm>
            <a:off x="4252895" y="1219200"/>
            <a:ext cx="4480119" cy="2590800"/>
          </a:xfrm>
          <a:prstGeom prst="rect">
            <a:avLst/>
          </a:prstGeom>
          <a:noFill/>
        </p:spPr>
      </p:pic>
      <p:pic>
        <p:nvPicPr>
          <p:cNvPr id="89094" name="Picture 6" descr="http://cystbursting.com/wp-content/uploads/2016/01/cystic-acne-7.jpg"/>
          <p:cNvPicPr>
            <a:picLocks noChangeAspect="1" noChangeArrowheads="1"/>
          </p:cNvPicPr>
          <p:nvPr/>
        </p:nvPicPr>
        <p:blipFill>
          <a:blip r:embed="rId5" cstate="print"/>
          <a:srcRect/>
          <a:stretch>
            <a:fillRect/>
          </a:stretch>
        </p:blipFill>
        <p:spPr bwMode="auto">
          <a:xfrm>
            <a:off x="838200" y="3962400"/>
            <a:ext cx="2590800" cy="2590800"/>
          </a:xfrm>
          <a:prstGeom prst="rect">
            <a:avLst/>
          </a:prstGeom>
          <a:noFill/>
        </p:spPr>
      </p:pic>
      <p:pic>
        <p:nvPicPr>
          <p:cNvPr id="89096" name="Picture 8" descr="http://hair-loss-healing.com/wp-content/uploads/2016/03/untitled-1.png"/>
          <p:cNvPicPr>
            <a:picLocks noChangeAspect="1" noChangeArrowheads="1"/>
          </p:cNvPicPr>
          <p:nvPr/>
        </p:nvPicPr>
        <p:blipFill>
          <a:blip r:embed="rId6" cstate="print"/>
          <a:srcRect/>
          <a:stretch>
            <a:fillRect/>
          </a:stretch>
        </p:blipFill>
        <p:spPr bwMode="auto">
          <a:xfrm>
            <a:off x="4953000" y="4038600"/>
            <a:ext cx="3017520" cy="25146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Can Your Psychological State Affect Our Thinking?</a:t>
            </a:r>
            <a:endParaRPr lang="en-US" dirty="0"/>
          </a:p>
        </p:txBody>
      </p:sp>
      <p:sp>
        <p:nvSpPr>
          <p:cNvPr id="3" name="Content Placeholder 2"/>
          <p:cNvSpPr>
            <a:spLocks noGrp="1"/>
          </p:cNvSpPr>
          <p:nvPr>
            <p:ph idx="1"/>
          </p:nvPr>
        </p:nvSpPr>
        <p:spPr/>
        <p:txBody>
          <a:bodyPr/>
          <a:lstStyle/>
          <a:p>
            <a:r>
              <a:rPr lang="en-US" dirty="0" smtClean="0"/>
              <a:t>Let’s See What Dr. Winch Has to Say…</a:t>
            </a:r>
          </a:p>
          <a:p>
            <a:pPr>
              <a:buNone/>
            </a:pPr>
            <a:r>
              <a:rPr lang="en-US" sz="1100" dirty="0" smtClean="0">
                <a:hlinkClick r:id="rId3"/>
              </a:rPr>
              <a:t>https://youtu.be/F2hc2FLOdhI?t=10m59s</a:t>
            </a:r>
            <a:endParaRPr lang="en-US" sz="1100" dirty="0" smtClean="0"/>
          </a:p>
          <a:p>
            <a:pPr>
              <a:buNone/>
            </a:pPr>
            <a:endParaRPr lang="en-US" dirty="0" smtClean="0"/>
          </a:p>
          <a:p>
            <a:pPr>
              <a:buNone/>
            </a:pP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Doesn’t Everyone Deal with this?</a:t>
            </a:r>
            <a:endParaRPr lang="en-US" dirty="0"/>
          </a:p>
        </p:txBody>
      </p:sp>
      <p:sp>
        <p:nvSpPr>
          <p:cNvPr id="3" name="Content Placeholder 2"/>
          <p:cNvSpPr>
            <a:spLocks noGrp="1"/>
          </p:cNvSpPr>
          <p:nvPr>
            <p:ph idx="1"/>
          </p:nvPr>
        </p:nvSpPr>
        <p:spPr/>
        <p:txBody>
          <a:bodyPr/>
          <a:lstStyle/>
          <a:p>
            <a:r>
              <a:rPr lang="en-US" dirty="0" smtClean="0"/>
              <a:t>What does this have to do with my dermatology patients?</a:t>
            </a:r>
            <a:endParaRPr lang="en-US" dirty="0"/>
          </a:p>
        </p:txBody>
      </p:sp>
      <p:sp>
        <p:nvSpPr>
          <p:cNvPr id="4" name="Slide Number Placeholder 3"/>
          <p:cNvSpPr>
            <a:spLocks noGrp="1"/>
          </p:cNvSpPr>
          <p:nvPr>
            <p:ph type="sldNum" sz="quarter" idx="12"/>
          </p:nvPr>
        </p:nvSpPr>
        <p:spPr/>
        <p:txBody>
          <a:bodyPr/>
          <a:lstStyle/>
          <a:p>
            <a:fld id="{A0A0C356-6ACB-404F-BADC-80D68D7C7A30}" type="slidenum">
              <a:rPr lang="en-US" smtClean="0"/>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1475</TotalTime>
  <Words>5493</Words>
  <Application>Microsoft Office PowerPoint</Application>
  <PresentationFormat>On-screen Show (4:3)</PresentationFormat>
  <Paragraphs>610</Paragraphs>
  <Slides>50</Slides>
  <Notes>41</Notes>
  <HiddenSlides>2</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Psychodermatology</vt:lpstr>
      <vt:lpstr>Outline</vt:lpstr>
      <vt:lpstr>Outline</vt:lpstr>
      <vt:lpstr>Emotional First Aid</vt:lpstr>
      <vt:lpstr>Definitions</vt:lpstr>
      <vt:lpstr>Society Values</vt:lpstr>
      <vt:lpstr>Real Life</vt:lpstr>
      <vt:lpstr>How Can Your Psychological State Affect Our Thinking?</vt:lpstr>
      <vt:lpstr>Doesn’t Everyone Deal with this?</vt:lpstr>
      <vt:lpstr>Quotes</vt:lpstr>
      <vt:lpstr>Skin and the Mind</vt:lpstr>
      <vt:lpstr>Outline</vt:lpstr>
      <vt:lpstr>What does the research say?</vt:lpstr>
      <vt:lpstr>Dermatological Conditions Associated with Mental Health Disease</vt:lpstr>
      <vt:lpstr>Psoriasis</vt:lpstr>
      <vt:lpstr>Vitiligo</vt:lpstr>
      <vt:lpstr>What Does the Research Say? Vitiligo</vt:lpstr>
      <vt:lpstr>Vitiligo</vt:lpstr>
      <vt:lpstr>Rosacea</vt:lpstr>
      <vt:lpstr>Atopic dermatitis</vt:lpstr>
      <vt:lpstr>What Does the Research Say? Atopic dermatitis</vt:lpstr>
      <vt:lpstr>Alopecia areata</vt:lpstr>
      <vt:lpstr>Alopecia areata</vt:lpstr>
      <vt:lpstr>Outline</vt:lpstr>
      <vt:lpstr>Dual Approach</vt:lpstr>
      <vt:lpstr>Why Should We Be Concerned?</vt:lpstr>
      <vt:lpstr>Why Should We Be Concerned?</vt:lpstr>
      <vt:lpstr>What Can We Do?</vt:lpstr>
      <vt:lpstr>I Need 1 Volunteer </vt:lpstr>
      <vt:lpstr>PowerPoint Presentation</vt:lpstr>
      <vt:lpstr>Take Home Points</vt:lpstr>
      <vt:lpstr>Barriers?</vt:lpstr>
      <vt:lpstr>Medication</vt:lpstr>
      <vt:lpstr>Asking About Suicidal Ideation/Intention?</vt:lpstr>
      <vt:lpstr>How Do We Know Screening Helps?</vt:lpstr>
      <vt:lpstr>Resources</vt:lpstr>
      <vt:lpstr>What Resources are Available?</vt:lpstr>
      <vt:lpstr>National Alopecia Areata Foundation (NAAF)</vt:lpstr>
      <vt:lpstr>Conferences</vt:lpstr>
      <vt:lpstr>Support Groups</vt:lpstr>
      <vt:lpstr>Benefit?</vt:lpstr>
      <vt:lpstr>Role Models</vt:lpstr>
      <vt:lpstr>Education</vt:lpstr>
      <vt:lpstr>Education</vt:lpstr>
      <vt:lpstr>Advocacy</vt:lpstr>
      <vt:lpstr>Support Websites</vt:lpstr>
      <vt:lpstr>In Summary…</vt:lpstr>
      <vt:lpstr>Outline</vt:lpstr>
      <vt:lpstr>References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Psychodermatology</dc:title>
  <dc:creator>Angela Rodgers</dc:creator>
  <cp:lastModifiedBy>Lorena Salcedo-Alvarado</cp:lastModifiedBy>
  <cp:revision>57</cp:revision>
  <dcterms:created xsi:type="dcterms:W3CDTF">2016-07-05T04:43:13Z</dcterms:created>
  <dcterms:modified xsi:type="dcterms:W3CDTF">2016-07-07T23:03:51Z</dcterms:modified>
</cp:coreProperties>
</file>